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3" r:id="rId2"/>
    <p:sldId id="284" r:id="rId3"/>
    <p:sldId id="285" r:id="rId4"/>
    <p:sldId id="286" r:id="rId5"/>
    <p:sldId id="287" r:id="rId6"/>
    <p:sldId id="304" r:id="rId7"/>
    <p:sldId id="292" r:id="rId8"/>
    <p:sldId id="293" r:id="rId9"/>
    <p:sldId id="309" r:id="rId10"/>
    <p:sldId id="312" r:id="rId11"/>
    <p:sldId id="305" r:id="rId12"/>
    <p:sldId id="300" r:id="rId13"/>
    <p:sldId id="314" r:id="rId14"/>
    <p:sldId id="315" r:id="rId15"/>
    <p:sldId id="316" r:id="rId16"/>
    <p:sldId id="313" r:id="rId17"/>
    <p:sldId id="317" r:id="rId18"/>
    <p:sldId id="311" r:id="rId19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CCECFF"/>
    <a:srgbClr val="FF66CC"/>
    <a:srgbClr val="FFFFCC"/>
    <a:srgbClr val="F3D9ED"/>
    <a:srgbClr val="FFCCFF"/>
    <a:srgbClr val="FFD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477" autoAdjust="0"/>
  </p:normalViewPr>
  <p:slideViewPr>
    <p:cSldViewPr>
      <p:cViewPr varScale="1">
        <p:scale>
          <a:sx n="83" d="100"/>
          <a:sy n="83" d="100"/>
        </p:scale>
        <p:origin x="170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DCAD2B-93C2-4093-B711-FC3297BF04B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AC966DC6-60C2-4E9A-A7F5-B62931B639D9}">
      <dgm:prSet phldrT="[テキスト]"/>
      <dgm:spPr/>
      <dgm:t>
        <a:bodyPr/>
        <a:lstStyle/>
        <a:p>
          <a:r>
            <a:rPr kumimoji="1" lang="en-US" altLang="ja-JP" dirty="0" smtClean="0"/>
            <a:t>2015/8</a:t>
          </a:r>
          <a:endParaRPr kumimoji="1" lang="ja-JP" altLang="en-US" dirty="0"/>
        </a:p>
      </dgm:t>
    </dgm:pt>
    <dgm:pt modelId="{BD923305-DC28-4560-B510-DBB977B85A89}" type="parTrans" cxnId="{91485FD8-CFAE-4B5C-85C6-9AF5A362563A}">
      <dgm:prSet/>
      <dgm:spPr/>
      <dgm:t>
        <a:bodyPr/>
        <a:lstStyle/>
        <a:p>
          <a:endParaRPr kumimoji="1" lang="ja-JP" altLang="en-US"/>
        </a:p>
      </dgm:t>
    </dgm:pt>
    <dgm:pt modelId="{DF35C5A0-3E50-4ECE-94DD-620546F2706A}" type="sibTrans" cxnId="{91485FD8-CFAE-4B5C-85C6-9AF5A362563A}">
      <dgm:prSet custT="1"/>
      <dgm:spPr>
        <a:solidFill>
          <a:srgbClr val="C00000"/>
        </a:solidFill>
      </dgm:spPr>
      <dgm:t>
        <a:bodyPr/>
        <a:lstStyle/>
        <a:p>
          <a:r>
            <a:rPr kumimoji="1" lang="en-US" altLang="ja-JP" sz="1600" b="1" dirty="0" smtClean="0">
              <a:solidFill>
                <a:schemeClr val="bg1"/>
              </a:solidFill>
            </a:rPr>
            <a:t>nevertheless</a:t>
          </a:r>
          <a:endParaRPr kumimoji="1" lang="ja-JP" altLang="en-US" sz="1600" b="1" dirty="0">
            <a:solidFill>
              <a:schemeClr val="bg1"/>
            </a:solidFill>
          </a:endParaRPr>
        </a:p>
      </dgm:t>
    </dgm:pt>
    <dgm:pt modelId="{1A2DA652-ABD4-4AD6-A41E-225616A71AFB}">
      <dgm:prSet phldrT="[テキスト]"/>
      <dgm:spPr/>
      <dgm:t>
        <a:bodyPr/>
        <a:lstStyle/>
        <a:p>
          <a:r>
            <a:rPr kumimoji="1" lang="en-US" altLang="ja-JP" dirty="0" smtClean="0"/>
            <a:t>2016/6</a:t>
          </a:r>
          <a:endParaRPr kumimoji="1" lang="ja-JP" altLang="en-US" dirty="0"/>
        </a:p>
      </dgm:t>
    </dgm:pt>
    <dgm:pt modelId="{7CDE6075-0402-4B1B-9747-0316C3543AC9}" type="parTrans" cxnId="{172F5E51-D0D4-492A-A36B-825EFE6AE5E4}">
      <dgm:prSet/>
      <dgm:spPr/>
      <dgm:t>
        <a:bodyPr/>
        <a:lstStyle/>
        <a:p>
          <a:endParaRPr kumimoji="1" lang="ja-JP" altLang="en-US"/>
        </a:p>
      </dgm:t>
    </dgm:pt>
    <dgm:pt modelId="{AC49AD30-37FC-487D-9E6F-7778EFC207A2}" type="sibTrans" cxnId="{172F5E51-D0D4-492A-A36B-825EFE6AE5E4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kumimoji="1" lang="en-US" altLang="ja-JP" sz="1600" b="1" dirty="0" smtClean="0">
              <a:solidFill>
                <a:schemeClr val="bg1"/>
              </a:solidFill>
            </a:rPr>
            <a:t>nevertheless</a:t>
          </a:r>
          <a:endParaRPr kumimoji="1" lang="ja-JP" altLang="en-US" sz="1600" b="1" dirty="0">
            <a:solidFill>
              <a:schemeClr val="bg1"/>
            </a:solidFill>
          </a:endParaRPr>
        </a:p>
      </dgm:t>
    </dgm:pt>
    <dgm:pt modelId="{E3AE934A-EEDB-43D4-BE04-51C41F206CDE}">
      <dgm:prSet phldrT="[テキスト]"/>
      <dgm:spPr/>
      <dgm:t>
        <a:bodyPr/>
        <a:lstStyle/>
        <a:p>
          <a:r>
            <a:rPr kumimoji="1" lang="en-US" altLang="ja-JP" dirty="0" smtClean="0"/>
            <a:t>2016/11</a:t>
          </a:r>
          <a:endParaRPr kumimoji="1" lang="ja-JP" altLang="en-US" dirty="0"/>
        </a:p>
      </dgm:t>
    </dgm:pt>
    <dgm:pt modelId="{95B22726-68E7-4620-B389-5C8D25F1245E}" type="parTrans" cxnId="{9CCF0D22-E204-4FAC-A802-7B6C353F5994}">
      <dgm:prSet/>
      <dgm:spPr/>
      <dgm:t>
        <a:bodyPr/>
        <a:lstStyle/>
        <a:p>
          <a:endParaRPr kumimoji="1" lang="ja-JP" altLang="en-US"/>
        </a:p>
      </dgm:t>
    </dgm:pt>
    <dgm:pt modelId="{D79B0B14-6D2A-43F1-A3F0-72396FB73E7F}" type="sibTrans" cxnId="{9CCF0D22-E204-4FAC-A802-7B6C353F5994}">
      <dgm:prSet/>
      <dgm:spPr/>
      <dgm:t>
        <a:bodyPr/>
        <a:lstStyle/>
        <a:p>
          <a:endParaRPr kumimoji="1" lang="ja-JP" altLang="en-US"/>
        </a:p>
      </dgm:t>
    </dgm:pt>
    <dgm:pt modelId="{94134A72-5561-4393-B109-7523043C3C6B}">
      <dgm:prSet custT="1"/>
      <dgm:spPr/>
      <dgm:t>
        <a:bodyPr/>
        <a:lstStyle/>
        <a:p>
          <a:r>
            <a:rPr lang="en-US" sz="1800" dirty="0" smtClean="0"/>
            <a:t>SAI Japan’s audit team found 3,000 cases of pension data were stored in the hard disks of some PCs.</a:t>
          </a:r>
          <a:endParaRPr kumimoji="1" lang="ja-JP" altLang="en-US" sz="1800" dirty="0"/>
        </a:p>
      </dgm:t>
    </dgm:pt>
    <dgm:pt modelId="{20E582A9-22E4-4E8B-B42C-D0E28E0E389E}" type="parTrans" cxnId="{D9D005B5-4A2C-4343-9747-AB8E73F615C0}">
      <dgm:prSet/>
      <dgm:spPr/>
      <dgm:t>
        <a:bodyPr/>
        <a:lstStyle/>
        <a:p>
          <a:endParaRPr kumimoji="1" lang="ja-JP" altLang="en-US"/>
        </a:p>
      </dgm:t>
    </dgm:pt>
    <dgm:pt modelId="{72F348DC-FCED-4E66-BB45-16D42F1328B5}" type="sibTrans" cxnId="{D9D005B5-4A2C-4343-9747-AB8E73F615C0}">
      <dgm:prSet/>
      <dgm:spPr/>
      <dgm:t>
        <a:bodyPr/>
        <a:lstStyle/>
        <a:p>
          <a:endParaRPr kumimoji="1" lang="ja-JP" altLang="en-US"/>
        </a:p>
      </dgm:t>
    </dgm:pt>
    <dgm:pt modelId="{A8161A26-FA84-4C85-826C-17B5D9FC32A9}">
      <dgm:prSet custT="1"/>
      <dgm:spPr/>
      <dgm:t>
        <a:bodyPr/>
        <a:lstStyle/>
        <a:p>
          <a:r>
            <a:rPr lang="en-US" altLang="ja-JP" sz="1800" dirty="0" smtClean="0"/>
            <a:t>Investigation reports published.</a:t>
          </a:r>
          <a:endParaRPr kumimoji="1" lang="ja-JP" altLang="en-US" sz="1800" dirty="0"/>
        </a:p>
      </dgm:t>
    </dgm:pt>
    <dgm:pt modelId="{C26F6178-3017-407C-AB77-DEA10232E981}" type="parTrans" cxnId="{5DB02BAC-FA7B-4118-923F-44FED7BF4BD1}">
      <dgm:prSet/>
      <dgm:spPr/>
      <dgm:t>
        <a:bodyPr/>
        <a:lstStyle/>
        <a:p>
          <a:endParaRPr kumimoji="1" lang="ja-JP" altLang="en-US"/>
        </a:p>
      </dgm:t>
    </dgm:pt>
    <dgm:pt modelId="{C5502542-831E-4F59-B34E-E1A7BB3D216E}" type="sibTrans" cxnId="{5DB02BAC-FA7B-4118-923F-44FED7BF4BD1}">
      <dgm:prSet/>
      <dgm:spPr/>
      <dgm:t>
        <a:bodyPr/>
        <a:lstStyle/>
        <a:p>
          <a:endParaRPr kumimoji="1" lang="ja-JP" altLang="en-US"/>
        </a:p>
      </dgm:t>
    </dgm:pt>
    <dgm:pt modelId="{C5D7660B-90C1-469B-8B08-FC657D9083A1}">
      <dgm:prSet custT="1"/>
      <dgm:spPr/>
      <dgm:t>
        <a:bodyPr/>
        <a:lstStyle/>
        <a:p>
          <a:r>
            <a:rPr lang="en-US" sz="1800" dirty="0" smtClean="0"/>
            <a:t>SAI Japan’s audit team found some cases of pension data were stored in the hard disks of some PCs.</a:t>
          </a:r>
          <a:endParaRPr kumimoji="1" lang="ja-JP" altLang="en-US" sz="1800" baseline="0" dirty="0"/>
        </a:p>
      </dgm:t>
    </dgm:pt>
    <dgm:pt modelId="{47329A04-2FC0-4844-81EB-AED6C87F2F66}" type="parTrans" cxnId="{6E18F614-4ACE-48C7-945B-C98EF502ACC9}">
      <dgm:prSet/>
      <dgm:spPr/>
      <dgm:t>
        <a:bodyPr/>
        <a:lstStyle/>
        <a:p>
          <a:endParaRPr kumimoji="1" lang="ja-JP" altLang="en-US"/>
        </a:p>
      </dgm:t>
    </dgm:pt>
    <dgm:pt modelId="{04DC5E36-D217-4E73-AF13-FC043B111B97}" type="sibTrans" cxnId="{6E18F614-4ACE-48C7-945B-C98EF502ACC9}">
      <dgm:prSet/>
      <dgm:spPr/>
      <dgm:t>
        <a:bodyPr/>
        <a:lstStyle/>
        <a:p>
          <a:endParaRPr kumimoji="1" lang="ja-JP" altLang="en-US"/>
        </a:p>
      </dgm:t>
    </dgm:pt>
    <dgm:pt modelId="{7B02E914-B401-4917-B202-B48796C9FA2C}" type="pres">
      <dgm:prSet presAssocID="{40DCAD2B-93C2-4093-B711-FC3297BF04B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AFA29C87-8477-4F13-8783-33ECE1408332}" type="pres">
      <dgm:prSet presAssocID="{AC966DC6-60C2-4E9A-A7F5-B62931B639D9}" presName="composite" presStyleCnt="0"/>
      <dgm:spPr/>
    </dgm:pt>
    <dgm:pt modelId="{6644EDBB-4C7D-493F-A51C-66F0572B7B51}" type="pres">
      <dgm:prSet presAssocID="{AC966DC6-60C2-4E9A-A7F5-B62931B639D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0831B17-C359-4423-BDDA-E2C34D31C946}" type="pres">
      <dgm:prSet presAssocID="{AC966DC6-60C2-4E9A-A7F5-B62931B639D9}" presName="parSh" presStyleLbl="node1" presStyleIdx="0" presStyleCnt="3" custLinFactNeighborX="8579" custLinFactNeighborY="-3046"/>
      <dgm:spPr/>
      <dgm:t>
        <a:bodyPr/>
        <a:lstStyle/>
        <a:p>
          <a:endParaRPr kumimoji="1" lang="ja-JP" altLang="en-US"/>
        </a:p>
      </dgm:t>
    </dgm:pt>
    <dgm:pt modelId="{A971FA1B-BD71-48B9-A978-FAB6E32D9470}" type="pres">
      <dgm:prSet presAssocID="{AC966DC6-60C2-4E9A-A7F5-B62931B639D9}" presName="desTx" presStyleLbl="fgAcc1" presStyleIdx="0" presStyleCnt="3" custScaleX="107762" custScaleY="87071" custLinFactNeighborX="9393" custLinFactNeighborY="-1090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6847212-D5C1-4F6B-88C2-4A20F0BED0BC}" type="pres">
      <dgm:prSet presAssocID="{DF35C5A0-3E50-4ECE-94DD-620546F2706A}" presName="sibTrans" presStyleLbl="sibTrans2D1" presStyleIdx="0" presStyleCnt="2" custScaleX="273882" custLinFactNeighborX="-46413" custLinFactNeighborY="-28865"/>
      <dgm:spPr/>
      <dgm:t>
        <a:bodyPr/>
        <a:lstStyle/>
        <a:p>
          <a:endParaRPr kumimoji="1" lang="ja-JP" altLang="en-US"/>
        </a:p>
      </dgm:t>
    </dgm:pt>
    <dgm:pt modelId="{DCA25B75-3978-40E1-A4AD-53A319BAB4E5}" type="pres">
      <dgm:prSet presAssocID="{DF35C5A0-3E50-4ECE-94DD-620546F2706A}" presName="connTx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B203E4A2-86B6-4F7F-98E4-7CBC387B4550}" type="pres">
      <dgm:prSet presAssocID="{1A2DA652-ABD4-4AD6-A41E-225616A71AFB}" presName="composite" presStyleCnt="0"/>
      <dgm:spPr/>
    </dgm:pt>
    <dgm:pt modelId="{A064D13D-F191-45D3-8E1D-C91412A7E693}" type="pres">
      <dgm:prSet presAssocID="{1A2DA652-ABD4-4AD6-A41E-225616A71AF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B6B2266-5331-4F49-87D4-6149208D2F4F}" type="pres">
      <dgm:prSet presAssocID="{1A2DA652-ABD4-4AD6-A41E-225616A71AFB}" presName="parSh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354A1D41-5BB3-456F-91F6-B205939CCFA0}" type="pres">
      <dgm:prSet presAssocID="{1A2DA652-ABD4-4AD6-A41E-225616A71AFB}" presName="desTx" presStyleLbl="fgAcc1" presStyleIdx="1" presStyleCnt="3" custScaleX="120941" custScaleY="87144" custLinFactNeighborX="11730" custLinFactNeighborY="-115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3AFE32C-EE1E-4D0A-A9D2-D501E37EC1BB}" type="pres">
      <dgm:prSet presAssocID="{AC49AD30-37FC-487D-9E6F-7778EFC207A2}" presName="sibTrans" presStyleLbl="sibTrans2D1" presStyleIdx="1" presStyleCnt="2" custScaleX="247911" custLinFactNeighborX="-42647" custLinFactNeighborY="-19659"/>
      <dgm:spPr/>
      <dgm:t>
        <a:bodyPr/>
        <a:lstStyle/>
        <a:p>
          <a:endParaRPr kumimoji="1" lang="ja-JP" altLang="en-US"/>
        </a:p>
      </dgm:t>
    </dgm:pt>
    <dgm:pt modelId="{7111D154-1BA4-49FA-A03B-05355D5DEAF3}" type="pres">
      <dgm:prSet presAssocID="{AC49AD30-37FC-487D-9E6F-7778EFC207A2}" presName="connTx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6B55E51E-703E-4401-AECD-C017B354B855}" type="pres">
      <dgm:prSet presAssocID="{E3AE934A-EEDB-43D4-BE04-51C41F206CDE}" presName="composite" presStyleCnt="0"/>
      <dgm:spPr/>
    </dgm:pt>
    <dgm:pt modelId="{E97346D2-7E78-4569-8EC4-753657B293CD}" type="pres">
      <dgm:prSet presAssocID="{E3AE934A-EEDB-43D4-BE04-51C41F206CDE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CECB8B-3A2C-4F4B-B69E-BAFF3E1E26A6}" type="pres">
      <dgm:prSet presAssocID="{E3AE934A-EEDB-43D4-BE04-51C41F206CDE}" presName="parSh" presStyleLbl="node1" presStyleIdx="2" presStyleCnt="3" custLinFactNeighborX="-4617" custLinFactNeighborY="28"/>
      <dgm:spPr/>
      <dgm:t>
        <a:bodyPr/>
        <a:lstStyle/>
        <a:p>
          <a:endParaRPr kumimoji="1" lang="ja-JP" altLang="en-US"/>
        </a:p>
      </dgm:t>
    </dgm:pt>
    <dgm:pt modelId="{277C0822-30E1-4F3B-9061-83B151AE6171}" type="pres">
      <dgm:prSet presAssocID="{E3AE934A-EEDB-43D4-BE04-51C41F206CDE}" presName="desTx" presStyleLbl="fgAcc1" presStyleIdx="2" presStyleCnt="3" custScaleX="114801" custScaleY="86354" custLinFactNeighborX="-4523" custLinFactNeighborY="-1160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778B56E-DB8E-45E3-8EAC-7140289C80FB}" type="presOf" srcId="{E3AE934A-EEDB-43D4-BE04-51C41F206CDE}" destId="{E97346D2-7E78-4569-8EC4-753657B293CD}" srcOrd="0" destOrd="0" presId="urn:microsoft.com/office/officeart/2005/8/layout/process3"/>
    <dgm:cxn modelId="{5DB02BAC-FA7B-4118-923F-44FED7BF4BD1}" srcId="{AC966DC6-60C2-4E9A-A7F5-B62931B639D9}" destId="{A8161A26-FA84-4C85-826C-17B5D9FC32A9}" srcOrd="0" destOrd="0" parTransId="{C26F6178-3017-407C-AB77-DEA10232E981}" sibTransId="{C5502542-831E-4F59-B34E-E1A7BB3D216E}"/>
    <dgm:cxn modelId="{D752EABD-5FE6-431C-9B5D-5D2B1C887594}" type="presOf" srcId="{40DCAD2B-93C2-4093-B711-FC3297BF04BD}" destId="{7B02E914-B401-4917-B202-B48796C9FA2C}" srcOrd="0" destOrd="0" presId="urn:microsoft.com/office/officeart/2005/8/layout/process3"/>
    <dgm:cxn modelId="{BFDE2626-31D7-4EDA-9E0C-2B2D825F76F0}" type="presOf" srcId="{C5D7660B-90C1-469B-8B08-FC657D9083A1}" destId="{277C0822-30E1-4F3B-9061-83B151AE6171}" srcOrd="0" destOrd="0" presId="urn:microsoft.com/office/officeart/2005/8/layout/process3"/>
    <dgm:cxn modelId="{6197CCCE-4F3C-4BF9-A0F6-2DD9A639D491}" type="presOf" srcId="{E3AE934A-EEDB-43D4-BE04-51C41F206CDE}" destId="{96CECB8B-3A2C-4F4B-B69E-BAFF3E1E26A6}" srcOrd="1" destOrd="0" presId="urn:microsoft.com/office/officeart/2005/8/layout/process3"/>
    <dgm:cxn modelId="{91485FD8-CFAE-4B5C-85C6-9AF5A362563A}" srcId="{40DCAD2B-93C2-4093-B711-FC3297BF04BD}" destId="{AC966DC6-60C2-4E9A-A7F5-B62931B639D9}" srcOrd="0" destOrd="0" parTransId="{BD923305-DC28-4560-B510-DBB977B85A89}" sibTransId="{DF35C5A0-3E50-4ECE-94DD-620546F2706A}"/>
    <dgm:cxn modelId="{B7C27E37-B8BA-4674-8DC7-E50E935C2C62}" type="presOf" srcId="{AC966DC6-60C2-4E9A-A7F5-B62931B639D9}" destId="{6644EDBB-4C7D-493F-A51C-66F0572B7B51}" srcOrd="0" destOrd="0" presId="urn:microsoft.com/office/officeart/2005/8/layout/process3"/>
    <dgm:cxn modelId="{9CCF0D22-E204-4FAC-A802-7B6C353F5994}" srcId="{40DCAD2B-93C2-4093-B711-FC3297BF04BD}" destId="{E3AE934A-EEDB-43D4-BE04-51C41F206CDE}" srcOrd="2" destOrd="0" parTransId="{95B22726-68E7-4620-B389-5C8D25F1245E}" sibTransId="{D79B0B14-6D2A-43F1-A3F0-72396FB73E7F}"/>
    <dgm:cxn modelId="{B0F539AE-BEFB-4635-8CF8-7DBA16F60767}" type="presOf" srcId="{1A2DA652-ABD4-4AD6-A41E-225616A71AFB}" destId="{5B6B2266-5331-4F49-87D4-6149208D2F4F}" srcOrd="1" destOrd="0" presId="urn:microsoft.com/office/officeart/2005/8/layout/process3"/>
    <dgm:cxn modelId="{B258B2A0-CA54-4142-A9C4-EDEDC5397F43}" type="presOf" srcId="{AC49AD30-37FC-487D-9E6F-7778EFC207A2}" destId="{7111D154-1BA4-49FA-A03B-05355D5DEAF3}" srcOrd="1" destOrd="0" presId="urn:microsoft.com/office/officeart/2005/8/layout/process3"/>
    <dgm:cxn modelId="{3989813C-1B65-4D3D-A18B-F78DB0023BF3}" type="presOf" srcId="{AC966DC6-60C2-4E9A-A7F5-B62931B639D9}" destId="{30831B17-C359-4423-BDDA-E2C34D31C946}" srcOrd="1" destOrd="0" presId="urn:microsoft.com/office/officeart/2005/8/layout/process3"/>
    <dgm:cxn modelId="{DDD9839A-675C-44C2-9B8F-CC1E495E3F3D}" type="presOf" srcId="{DF35C5A0-3E50-4ECE-94DD-620546F2706A}" destId="{56847212-D5C1-4F6B-88C2-4A20F0BED0BC}" srcOrd="0" destOrd="0" presId="urn:microsoft.com/office/officeart/2005/8/layout/process3"/>
    <dgm:cxn modelId="{172F5E51-D0D4-492A-A36B-825EFE6AE5E4}" srcId="{40DCAD2B-93C2-4093-B711-FC3297BF04BD}" destId="{1A2DA652-ABD4-4AD6-A41E-225616A71AFB}" srcOrd="1" destOrd="0" parTransId="{7CDE6075-0402-4B1B-9747-0316C3543AC9}" sibTransId="{AC49AD30-37FC-487D-9E6F-7778EFC207A2}"/>
    <dgm:cxn modelId="{B0AF6905-D25E-431D-B858-38B8C1998DE0}" type="presOf" srcId="{A8161A26-FA84-4C85-826C-17B5D9FC32A9}" destId="{A971FA1B-BD71-48B9-A978-FAB6E32D9470}" srcOrd="0" destOrd="0" presId="urn:microsoft.com/office/officeart/2005/8/layout/process3"/>
    <dgm:cxn modelId="{6E18F614-4ACE-48C7-945B-C98EF502ACC9}" srcId="{E3AE934A-EEDB-43D4-BE04-51C41F206CDE}" destId="{C5D7660B-90C1-469B-8B08-FC657D9083A1}" srcOrd="0" destOrd="0" parTransId="{47329A04-2FC0-4844-81EB-AED6C87F2F66}" sibTransId="{04DC5E36-D217-4E73-AF13-FC043B111B97}"/>
    <dgm:cxn modelId="{28FCD4F4-7393-478A-AC63-6E3EE9D4A14A}" type="presOf" srcId="{DF35C5A0-3E50-4ECE-94DD-620546F2706A}" destId="{DCA25B75-3978-40E1-A4AD-53A319BAB4E5}" srcOrd="1" destOrd="0" presId="urn:microsoft.com/office/officeart/2005/8/layout/process3"/>
    <dgm:cxn modelId="{C14C7C69-EC54-4D31-8404-B564B25AC20B}" type="presOf" srcId="{1A2DA652-ABD4-4AD6-A41E-225616A71AFB}" destId="{A064D13D-F191-45D3-8E1D-C91412A7E693}" srcOrd="0" destOrd="0" presId="urn:microsoft.com/office/officeart/2005/8/layout/process3"/>
    <dgm:cxn modelId="{7EDE75B4-6338-4092-B106-E480D9A0A314}" type="presOf" srcId="{AC49AD30-37FC-487D-9E6F-7778EFC207A2}" destId="{73AFE32C-EE1E-4D0A-A9D2-D501E37EC1BB}" srcOrd="0" destOrd="0" presId="urn:microsoft.com/office/officeart/2005/8/layout/process3"/>
    <dgm:cxn modelId="{D9D005B5-4A2C-4343-9747-AB8E73F615C0}" srcId="{1A2DA652-ABD4-4AD6-A41E-225616A71AFB}" destId="{94134A72-5561-4393-B109-7523043C3C6B}" srcOrd="0" destOrd="0" parTransId="{20E582A9-22E4-4E8B-B42C-D0E28E0E389E}" sibTransId="{72F348DC-FCED-4E66-BB45-16D42F1328B5}"/>
    <dgm:cxn modelId="{7C124340-942C-41E8-8AB9-78D145B3DAC1}" type="presOf" srcId="{94134A72-5561-4393-B109-7523043C3C6B}" destId="{354A1D41-5BB3-456F-91F6-B205939CCFA0}" srcOrd="0" destOrd="0" presId="urn:microsoft.com/office/officeart/2005/8/layout/process3"/>
    <dgm:cxn modelId="{339BEEF6-EB3E-4E36-A8ED-6C919C892E78}" type="presParOf" srcId="{7B02E914-B401-4917-B202-B48796C9FA2C}" destId="{AFA29C87-8477-4F13-8783-33ECE1408332}" srcOrd="0" destOrd="0" presId="urn:microsoft.com/office/officeart/2005/8/layout/process3"/>
    <dgm:cxn modelId="{22889240-7AAC-4B41-B2E8-A76F6A11578E}" type="presParOf" srcId="{AFA29C87-8477-4F13-8783-33ECE1408332}" destId="{6644EDBB-4C7D-493F-A51C-66F0572B7B51}" srcOrd="0" destOrd="0" presId="urn:microsoft.com/office/officeart/2005/8/layout/process3"/>
    <dgm:cxn modelId="{31A2B987-4B5D-461E-BD62-3D4E5719CF7A}" type="presParOf" srcId="{AFA29C87-8477-4F13-8783-33ECE1408332}" destId="{30831B17-C359-4423-BDDA-E2C34D31C946}" srcOrd="1" destOrd="0" presId="urn:microsoft.com/office/officeart/2005/8/layout/process3"/>
    <dgm:cxn modelId="{C8C1867F-E0DC-4D7B-B414-D8F10746B17C}" type="presParOf" srcId="{AFA29C87-8477-4F13-8783-33ECE1408332}" destId="{A971FA1B-BD71-48B9-A978-FAB6E32D9470}" srcOrd="2" destOrd="0" presId="urn:microsoft.com/office/officeart/2005/8/layout/process3"/>
    <dgm:cxn modelId="{804129A4-3C90-4A1C-A506-973CC77C1B97}" type="presParOf" srcId="{7B02E914-B401-4917-B202-B48796C9FA2C}" destId="{56847212-D5C1-4F6B-88C2-4A20F0BED0BC}" srcOrd="1" destOrd="0" presId="urn:microsoft.com/office/officeart/2005/8/layout/process3"/>
    <dgm:cxn modelId="{1ACA6D67-9E18-4C5B-96E2-BF3781F5EAC9}" type="presParOf" srcId="{56847212-D5C1-4F6B-88C2-4A20F0BED0BC}" destId="{DCA25B75-3978-40E1-A4AD-53A319BAB4E5}" srcOrd="0" destOrd="0" presId="urn:microsoft.com/office/officeart/2005/8/layout/process3"/>
    <dgm:cxn modelId="{93018B6A-5920-4D48-B1AC-07421342B268}" type="presParOf" srcId="{7B02E914-B401-4917-B202-B48796C9FA2C}" destId="{B203E4A2-86B6-4F7F-98E4-7CBC387B4550}" srcOrd="2" destOrd="0" presId="urn:microsoft.com/office/officeart/2005/8/layout/process3"/>
    <dgm:cxn modelId="{F9B7D171-F0A2-4C43-91D5-327C3EF37B34}" type="presParOf" srcId="{B203E4A2-86B6-4F7F-98E4-7CBC387B4550}" destId="{A064D13D-F191-45D3-8E1D-C91412A7E693}" srcOrd="0" destOrd="0" presId="urn:microsoft.com/office/officeart/2005/8/layout/process3"/>
    <dgm:cxn modelId="{8AACD7A8-B016-4791-9CE4-8616FF1C22F4}" type="presParOf" srcId="{B203E4A2-86B6-4F7F-98E4-7CBC387B4550}" destId="{5B6B2266-5331-4F49-87D4-6149208D2F4F}" srcOrd="1" destOrd="0" presId="urn:microsoft.com/office/officeart/2005/8/layout/process3"/>
    <dgm:cxn modelId="{7C825C16-80B0-4268-8124-2E8945839A36}" type="presParOf" srcId="{B203E4A2-86B6-4F7F-98E4-7CBC387B4550}" destId="{354A1D41-5BB3-456F-91F6-B205939CCFA0}" srcOrd="2" destOrd="0" presId="urn:microsoft.com/office/officeart/2005/8/layout/process3"/>
    <dgm:cxn modelId="{67B1C29F-0651-4CEF-9E14-C6D59F29CA15}" type="presParOf" srcId="{7B02E914-B401-4917-B202-B48796C9FA2C}" destId="{73AFE32C-EE1E-4D0A-A9D2-D501E37EC1BB}" srcOrd="3" destOrd="0" presId="urn:microsoft.com/office/officeart/2005/8/layout/process3"/>
    <dgm:cxn modelId="{D014673E-5703-4FAC-A10B-514CC7ED4022}" type="presParOf" srcId="{73AFE32C-EE1E-4D0A-A9D2-D501E37EC1BB}" destId="{7111D154-1BA4-49FA-A03B-05355D5DEAF3}" srcOrd="0" destOrd="0" presId="urn:microsoft.com/office/officeart/2005/8/layout/process3"/>
    <dgm:cxn modelId="{C3B24B77-B9EA-4769-A9AC-B1B6B52FB430}" type="presParOf" srcId="{7B02E914-B401-4917-B202-B48796C9FA2C}" destId="{6B55E51E-703E-4401-AECD-C017B354B855}" srcOrd="4" destOrd="0" presId="urn:microsoft.com/office/officeart/2005/8/layout/process3"/>
    <dgm:cxn modelId="{E6A00190-FA29-47DB-8944-76BDE909F08C}" type="presParOf" srcId="{6B55E51E-703E-4401-AECD-C017B354B855}" destId="{E97346D2-7E78-4569-8EC4-753657B293CD}" srcOrd="0" destOrd="0" presId="urn:microsoft.com/office/officeart/2005/8/layout/process3"/>
    <dgm:cxn modelId="{EFE5C1BE-BC79-4456-A52C-F643F158D4C4}" type="presParOf" srcId="{6B55E51E-703E-4401-AECD-C017B354B855}" destId="{96CECB8B-3A2C-4F4B-B69E-BAFF3E1E26A6}" srcOrd="1" destOrd="0" presId="urn:microsoft.com/office/officeart/2005/8/layout/process3"/>
    <dgm:cxn modelId="{FBBEB734-9894-4143-93FC-C8B402988AB3}" type="presParOf" srcId="{6B55E51E-703E-4401-AECD-C017B354B855}" destId="{277C0822-30E1-4F3B-9061-83B151AE617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31B17-C359-4423-BDDA-E2C34D31C946}">
      <dsp:nvSpPr>
        <dsp:cNvPr id="0" name=""/>
        <dsp:cNvSpPr/>
      </dsp:nvSpPr>
      <dsp:spPr>
        <a:xfrm>
          <a:off x="151969" y="708917"/>
          <a:ext cx="1741065" cy="1166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600" kern="1200" dirty="0" smtClean="0"/>
            <a:t>2015/8</a:t>
          </a:r>
          <a:endParaRPr kumimoji="1" lang="ja-JP" altLang="en-US" sz="2600" kern="1200" dirty="0"/>
        </a:p>
      </dsp:txBody>
      <dsp:txXfrm>
        <a:off x="151969" y="708917"/>
        <a:ext cx="1741065" cy="696426"/>
      </dsp:txXfrm>
    </dsp:sp>
    <dsp:sp modelId="{A971FA1B-BD71-48B9-A978-FAB6E32D9470}">
      <dsp:nvSpPr>
        <dsp:cNvPr id="0" name=""/>
        <dsp:cNvSpPr/>
      </dsp:nvSpPr>
      <dsp:spPr>
        <a:xfrm>
          <a:off x="455175" y="1324336"/>
          <a:ext cx="1876207" cy="2285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ja-JP" sz="1800" kern="1200" dirty="0" smtClean="0"/>
            <a:t>Investigation reports published.</a:t>
          </a:r>
          <a:endParaRPr kumimoji="1" lang="ja-JP" altLang="en-US" sz="1800" kern="1200" dirty="0"/>
        </a:p>
      </dsp:txBody>
      <dsp:txXfrm>
        <a:off x="510127" y="1379288"/>
        <a:ext cx="1766303" cy="2175187"/>
      </dsp:txXfrm>
    </dsp:sp>
    <dsp:sp modelId="{56847212-D5C1-4F6B-88C2-4A20F0BED0BC}">
      <dsp:nvSpPr>
        <dsp:cNvPr id="0" name=""/>
        <dsp:cNvSpPr/>
      </dsp:nvSpPr>
      <dsp:spPr>
        <a:xfrm rot="44377">
          <a:off x="1448074" y="732984"/>
          <a:ext cx="1413896" cy="43347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b="1" kern="1200" dirty="0" smtClean="0">
              <a:solidFill>
                <a:schemeClr val="bg1"/>
              </a:solidFill>
            </a:rPr>
            <a:t>nevertheless</a:t>
          </a:r>
          <a:endParaRPr kumimoji="1" lang="ja-JP" altLang="en-US" sz="1600" b="1" kern="1200" dirty="0">
            <a:solidFill>
              <a:schemeClr val="bg1"/>
            </a:solidFill>
          </a:endParaRPr>
        </a:p>
      </dsp:txBody>
      <dsp:txXfrm>
        <a:off x="1448079" y="818840"/>
        <a:ext cx="1283854" cy="260085"/>
      </dsp:txXfrm>
    </dsp:sp>
    <dsp:sp modelId="{5B6B2266-5331-4F49-87D4-6149208D2F4F}">
      <dsp:nvSpPr>
        <dsp:cNvPr id="0" name=""/>
        <dsp:cNvSpPr/>
      </dsp:nvSpPr>
      <dsp:spPr>
        <a:xfrm>
          <a:off x="2866997" y="743967"/>
          <a:ext cx="1741065" cy="1166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600" kern="1200" dirty="0" smtClean="0"/>
            <a:t>2016/6</a:t>
          </a:r>
          <a:endParaRPr kumimoji="1" lang="ja-JP" altLang="en-US" sz="2600" kern="1200" dirty="0"/>
        </a:p>
      </dsp:txBody>
      <dsp:txXfrm>
        <a:off x="2866997" y="743967"/>
        <a:ext cx="1741065" cy="696426"/>
      </dsp:txXfrm>
    </dsp:sp>
    <dsp:sp modelId="{354A1D41-5BB3-456F-91F6-B205939CCFA0}">
      <dsp:nvSpPr>
        <dsp:cNvPr id="0" name=""/>
        <dsp:cNvSpPr/>
      </dsp:nvSpPr>
      <dsp:spPr>
        <a:xfrm>
          <a:off x="3245530" y="1306155"/>
          <a:ext cx="2105662" cy="2287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SAI Japan’s audit team found 3,000 cases of pension data were stored in the hard disks of some PCs.</a:t>
          </a:r>
          <a:endParaRPr kumimoji="1" lang="ja-JP" altLang="en-US" sz="1800" kern="1200" dirty="0"/>
        </a:p>
      </dsp:txBody>
      <dsp:txXfrm>
        <a:off x="3307203" y="1367828"/>
        <a:ext cx="1982316" cy="2163661"/>
      </dsp:txXfrm>
    </dsp:sp>
    <dsp:sp modelId="{73AFE32C-EE1E-4D0A-A9D2-D501E37EC1BB}">
      <dsp:nvSpPr>
        <dsp:cNvPr id="0" name=""/>
        <dsp:cNvSpPr/>
      </dsp:nvSpPr>
      <dsp:spPr>
        <a:xfrm rot="6534">
          <a:off x="4182046" y="793014"/>
          <a:ext cx="1521098" cy="43347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b="1" kern="1200" dirty="0" smtClean="0">
              <a:solidFill>
                <a:schemeClr val="bg1"/>
              </a:solidFill>
            </a:rPr>
            <a:t>nevertheless</a:t>
          </a:r>
          <a:endParaRPr kumimoji="1" lang="ja-JP" altLang="en-US" sz="1600" b="1" kern="1200" dirty="0">
            <a:solidFill>
              <a:schemeClr val="bg1"/>
            </a:solidFill>
          </a:endParaRPr>
        </a:p>
      </dsp:txBody>
      <dsp:txXfrm>
        <a:off x="4182046" y="879585"/>
        <a:ext cx="1391056" cy="260085"/>
      </dsp:txXfrm>
    </dsp:sp>
    <dsp:sp modelId="{96CECB8B-3A2C-4F4B-B69E-BAFF3E1E26A6}">
      <dsp:nvSpPr>
        <dsp:cNvPr id="0" name=""/>
        <dsp:cNvSpPr/>
      </dsp:nvSpPr>
      <dsp:spPr>
        <a:xfrm>
          <a:off x="5765733" y="749477"/>
          <a:ext cx="1741065" cy="1166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600" kern="1200" dirty="0" smtClean="0"/>
            <a:t>2016/11</a:t>
          </a:r>
          <a:endParaRPr kumimoji="1" lang="ja-JP" altLang="en-US" sz="2600" kern="1200" dirty="0"/>
        </a:p>
      </dsp:txBody>
      <dsp:txXfrm>
        <a:off x="5765733" y="749477"/>
        <a:ext cx="1741065" cy="696426"/>
      </dsp:txXfrm>
    </dsp:sp>
    <dsp:sp modelId="{277C0822-30E1-4F3B-9061-83B151AE6171}">
      <dsp:nvSpPr>
        <dsp:cNvPr id="0" name=""/>
        <dsp:cNvSpPr/>
      </dsp:nvSpPr>
      <dsp:spPr>
        <a:xfrm>
          <a:off x="5995126" y="1319973"/>
          <a:ext cx="1998761" cy="2266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SAI Japan’s audit team found some cases of pension data were stored in the hard disks of some PCs.</a:t>
          </a:r>
          <a:endParaRPr kumimoji="1" lang="ja-JP" altLang="en-US" sz="1800" kern="1200" baseline="0" dirty="0"/>
        </a:p>
      </dsp:txBody>
      <dsp:txXfrm>
        <a:off x="6053668" y="1378515"/>
        <a:ext cx="1881677" cy="2149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621" cy="493237"/>
          </a:xfrm>
          <a:prstGeom prst="rect">
            <a:avLst/>
          </a:prstGeom>
        </p:spPr>
        <p:txBody>
          <a:bodyPr vert="horz" lIns="90631" tIns="45315" rIns="90631" bIns="453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573" y="1"/>
            <a:ext cx="2918621" cy="493237"/>
          </a:xfrm>
          <a:prstGeom prst="rect">
            <a:avLst/>
          </a:prstGeom>
        </p:spPr>
        <p:txBody>
          <a:bodyPr vert="horz" lIns="90631" tIns="45315" rIns="90631" bIns="45315" rtlCol="0"/>
          <a:lstStyle>
            <a:lvl1pPr algn="r">
              <a:defRPr sz="1200"/>
            </a:lvl1pPr>
          </a:lstStyle>
          <a:p>
            <a:fld id="{4CA7D775-ED09-49DB-A4F3-A6324F0EB4A6}" type="datetimeFigureOut">
              <a:rPr kumimoji="1" lang="ja-JP" altLang="en-US" smtClean="0"/>
              <a:t>2019/3/7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371504"/>
            <a:ext cx="2918621" cy="493236"/>
          </a:xfrm>
          <a:prstGeom prst="rect">
            <a:avLst/>
          </a:prstGeom>
        </p:spPr>
        <p:txBody>
          <a:bodyPr vert="horz" lIns="90631" tIns="45315" rIns="90631" bIns="453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573" y="9371504"/>
            <a:ext cx="2918621" cy="493236"/>
          </a:xfrm>
          <a:prstGeom prst="rect">
            <a:avLst/>
          </a:prstGeom>
        </p:spPr>
        <p:txBody>
          <a:bodyPr vert="horz" lIns="90631" tIns="45315" rIns="90631" bIns="45315" rtlCol="0" anchor="b"/>
          <a:lstStyle>
            <a:lvl1pPr algn="r">
              <a:defRPr sz="1200"/>
            </a:lvl1pPr>
          </a:lstStyle>
          <a:p>
            <a:fld id="{EB82C10C-70C6-4B9A-96D4-46A56EE9F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8544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7466C-ABEA-4A44-9772-8385B91AC27C}" type="datetimeFigureOut">
              <a:rPr kumimoji="1" lang="ja-JP" altLang="en-US" smtClean="0"/>
              <a:t>2019/3/7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68875-02D6-4D5E-ACFE-7BC4CB712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653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68875-02D6-4D5E-ACFE-7BC4CB712F0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4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C3B1-2B6B-43AA-ADA8-20F3D14A3F81}" type="datetimeFigureOut">
              <a:rPr kumimoji="1" lang="ja-JP" altLang="en-US" smtClean="0"/>
              <a:t>2019/3/7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6C61-851C-4D00-BD60-E70D3F9EC79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868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C3B1-2B6B-43AA-ADA8-20F3D14A3F81}" type="datetimeFigureOut">
              <a:rPr kumimoji="1" lang="ja-JP" altLang="en-US" smtClean="0"/>
              <a:t>2019/3/7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6C61-851C-4D00-BD60-E70D3F9EC79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271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C3B1-2B6B-43AA-ADA8-20F3D14A3F81}" type="datetimeFigureOut">
              <a:rPr kumimoji="1" lang="ja-JP" altLang="en-US" smtClean="0"/>
              <a:t>2019/3/7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6C61-851C-4D00-BD60-E70D3F9EC79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465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C3B1-2B6B-43AA-ADA8-20F3D14A3F81}" type="datetimeFigureOut">
              <a:rPr kumimoji="1" lang="ja-JP" altLang="en-US" smtClean="0"/>
              <a:t>2019/3/7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6C61-851C-4D00-BD60-E70D3F9EC79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409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C3B1-2B6B-43AA-ADA8-20F3D14A3F81}" type="datetimeFigureOut">
              <a:rPr kumimoji="1" lang="ja-JP" altLang="en-US" smtClean="0"/>
              <a:t>2019/3/7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6C61-851C-4D00-BD60-E70D3F9EC79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057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C3B1-2B6B-43AA-ADA8-20F3D14A3F81}" type="datetimeFigureOut">
              <a:rPr kumimoji="1" lang="ja-JP" altLang="en-US" smtClean="0"/>
              <a:t>2019/3/7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6C61-851C-4D00-BD60-E70D3F9EC79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806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C3B1-2B6B-43AA-ADA8-20F3D14A3F81}" type="datetimeFigureOut">
              <a:rPr kumimoji="1" lang="ja-JP" altLang="en-US" smtClean="0"/>
              <a:t>2019/3/7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6C61-851C-4D00-BD60-E70D3F9EC79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002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C3B1-2B6B-43AA-ADA8-20F3D14A3F81}" type="datetimeFigureOut">
              <a:rPr kumimoji="1" lang="ja-JP" altLang="en-US" smtClean="0"/>
              <a:t>2019/3/7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6C61-851C-4D00-BD60-E70D3F9EC79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9441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C3B1-2B6B-43AA-ADA8-20F3D14A3F81}" type="datetimeFigureOut">
              <a:rPr kumimoji="1" lang="ja-JP" altLang="en-US" smtClean="0"/>
              <a:t>2019/3/7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6C61-851C-4D00-BD60-E70D3F9EC79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04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C3B1-2B6B-43AA-ADA8-20F3D14A3F81}" type="datetimeFigureOut">
              <a:rPr kumimoji="1" lang="ja-JP" altLang="en-US" smtClean="0"/>
              <a:t>2019/3/7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6C61-851C-4D00-BD60-E70D3F9EC79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919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C3B1-2B6B-43AA-ADA8-20F3D14A3F81}" type="datetimeFigureOut">
              <a:rPr kumimoji="1" lang="ja-JP" altLang="en-US" smtClean="0"/>
              <a:t>2019/3/7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6C61-851C-4D00-BD60-E70D3F9EC79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601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5C3B1-2B6B-43AA-ADA8-20F3D14A3F81}" type="datetimeFigureOut">
              <a:rPr kumimoji="1" lang="ja-JP" altLang="en-US" smtClean="0"/>
              <a:t>2019/3/7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C6C61-851C-4D00-BD60-E70D3F9EC79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4554"/>
            <a:ext cx="279049" cy="26527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66952"/>
            <a:ext cx="279506" cy="265704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 rot="10800000">
            <a:off x="0" y="792206"/>
            <a:ext cx="9144000" cy="152398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61000"/>
                  <a:lumOff val="39000"/>
                </a:schemeClr>
              </a:gs>
              <a:gs pos="0">
                <a:scrgbClr r="0" g="0" b="0"/>
              </a:gs>
              <a:gs pos="0">
                <a:srgbClr val="3EAEC4"/>
              </a:gs>
              <a:gs pos="0">
                <a:schemeClr val="bg1">
                  <a:alpha val="27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6732240" y="114554"/>
            <a:ext cx="576064" cy="560140"/>
          </a:xfrm>
          <a:prstGeom prst="ellipse">
            <a:avLst/>
          </a:prstGeom>
          <a:solidFill>
            <a:srgbClr val="FA3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6598662" y="316330"/>
            <a:ext cx="2662064" cy="36247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>
                <a:solidFill>
                  <a:schemeClr val="bg1"/>
                </a:solidFill>
                <a:latin typeface="Lucida Calligraphy" panose="03010101010101010101" pitchFamily="66" charset="0"/>
              </a:rPr>
              <a:t>Bo</a:t>
            </a:r>
            <a:r>
              <a:rPr lang="en-US" altLang="ja-JP" sz="2000" dirty="0">
                <a:solidFill>
                  <a:srgbClr val="0909E7"/>
                </a:solidFill>
                <a:latin typeface="Lucida Calligraphy" panose="03010101010101010101" pitchFamily="66" charset="0"/>
              </a:rPr>
              <a:t>ard of Audit</a:t>
            </a:r>
            <a:endParaRPr lang="ja-JP" altLang="en-US" sz="2000" dirty="0">
              <a:solidFill>
                <a:srgbClr val="0909E7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64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10400" y="6510348"/>
            <a:ext cx="2133600" cy="365125"/>
          </a:xfrm>
        </p:spPr>
        <p:txBody>
          <a:bodyPr/>
          <a:lstStyle/>
          <a:p>
            <a:fld id="{A7832B62-F8F4-AE43-8513-C06BD276B93A}" type="slidenum">
              <a:rPr lang="ja-JP" altLang="en-US" sz="1800" smtClean="0"/>
              <a:pPr/>
              <a:t>1</a:t>
            </a:fld>
            <a:endParaRPr lang="ja-JP" altLang="en-US" sz="1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166740" y="4054132"/>
            <a:ext cx="9433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For 28</a:t>
            </a:r>
            <a:r>
              <a:rPr lang="en-US" altLang="ja-JP" sz="2000" baseline="300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th</a:t>
            </a:r>
            <a:r>
              <a:rPr lang="en-US" altLang="ja-JP" sz="20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000" dirty="0">
                <a:ea typeface="Meiryo UI" panose="020B0604030504040204" pitchFamily="50" charset="-128"/>
                <a:cs typeface="Meiryo UI" panose="020B0604030504040204" pitchFamily="50" charset="-128"/>
              </a:rPr>
              <a:t>WGITA meeting </a:t>
            </a:r>
            <a:r>
              <a:rPr lang="en-US" altLang="ja-JP" sz="20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in Fiji </a:t>
            </a:r>
            <a:endParaRPr lang="en-US" altLang="ja-JP" sz="2000" dirty="0"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4936481"/>
            <a:ext cx="8224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2400" b="1" dirty="0" smtClean="0"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4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Ichiro</a:t>
            </a:r>
            <a:r>
              <a:rPr lang="ja-JP" altLang="en-US" sz="24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4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Osaka</a:t>
            </a:r>
            <a:endParaRPr lang="en-US" altLang="ja-JP" sz="2400" dirty="0"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4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Auditor , Certified </a:t>
            </a:r>
            <a:r>
              <a:rPr lang="en-US" altLang="ja-JP" sz="24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Public Accountant</a:t>
            </a:r>
            <a:endParaRPr lang="en-US" altLang="ja-JP" sz="2400" dirty="0"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400" dirty="0" err="1" smtClean="0">
                <a:ea typeface="Meiryo UI" panose="020B0604030504040204" pitchFamily="50" charset="-128"/>
                <a:cs typeface="Meiryo UI" panose="020B0604030504040204" pitchFamily="50" charset="-128"/>
              </a:rPr>
              <a:t>Helth</a:t>
            </a:r>
            <a:r>
              <a:rPr lang="en-US" altLang="ja-JP" sz="24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 &amp; Welfare </a:t>
            </a:r>
            <a:r>
              <a:rPr lang="en-US" altLang="ja-JP" sz="24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Audit </a:t>
            </a:r>
            <a:r>
              <a:rPr lang="en-US" altLang="ja-JP" sz="24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Division, </a:t>
            </a:r>
          </a:p>
          <a:p>
            <a:r>
              <a:rPr lang="en-US" altLang="ja-JP" sz="24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ASTRA</a:t>
            </a:r>
            <a:endParaRPr lang="en-US" altLang="ja-JP" sz="2400" dirty="0"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263784" y="445149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ja-JP" sz="2400" dirty="0">
                <a:ea typeface="Meiryo UI" panose="020B0604030504040204" pitchFamily="50" charset="-128"/>
                <a:cs typeface="Meiryo UI" panose="020B0604030504040204" pitchFamily="50" charset="-128"/>
              </a:rPr>
              <a:t>SAI-JAPAN</a:t>
            </a:r>
          </a:p>
          <a:p>
            <a:pPr algn="ctr"/>
            <a:r>
              <a:rPr lang="en-US" altLang="ja-JP" sz="2400" dirty="0">
                <a:ea typeface="Meiryo UI" panose="020B0604030504040204" pitchFamily="50" charset="-128"/>
                <a:cs typeface="Meiryo UI" panose="020B0604030504040204" pitchFamily="50" charset="-128"/>
              </a:rPr>
              <a:t>Board of Audit of Japan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79512" y="1768748"/>
            <a:ext cx="8712968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4800" b="1" i="1" dirty="0">
                <a:ln w="0"/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SAI Japan's audit results on leaks </a:t>
            </a:r>
          </a:p>
          <a:p>
            <a:pPr algn="ctr"/>
            <a:r>
              <a:rPr lang="en-US" altLang="ja-JP" sz="4800" b="1" i="1" dirty="0">
                <a:ln w="0"/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of </a:t>
            </a:r>
            <a:r>
              <a:rPr lang="en-US" altLang="ja-JP" sz="4800" b="1" i="1" dirty="0" smtClean="0">
                <a:ln w="0"/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individual </a:t>
            </a:r>
            <a:r>
              <a:rPr lang="en-US" altLang="ja-JP" sz="4800" b="1" i="1" dirty="0">
                <a:ln w="0"/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information </a:t>
            </a:r>
          </a:p>
          <a:p>
            <a:pPr algn="ctr"/>
            <a:r>
              <a:rPr lang="en-US" altLang="ja-JP" sz="4800" b="1" i="1" dirty="0">
                <a:ln w="0"/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from the Japan Pension </a:t>
            </a:r>
            <a:r>
              <a:rPr lang="en-US" altLang="ja-JP" sz="4800" b="1" i="1" dirty="0" smtClean="0">
                <a:ln w="0"/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Service</a:t>
            </a:r>
            <a:endParaRPr lang="ja-JP" altLang="ja-JP" sz="4800" b="1" i="1" dirty="0">
              <a:ln w="0"/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48064" y="5294150"/>
            <a:ext cx="3995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2400" dirty="0" smtClean="0">
                <a:solidFill>
                  <a:prstClr val="black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Kaori</a:t>
            </a:r>
            <a:r>
              <a:rPr lang="ja-JP" altLang="en-US" sz="2400" dirty="0" smtClean="0">
                <a:solidFill>
                  <a:prstClr val="black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Tanaka</a:t>
            </a:r>
            <a:endParaRPr lang="en-US" altLang="ja-JP" sz="2400" dirty="0">
              <a:solidFill>
                <a:prstClr val="black"/>
              </a:solidFill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en-US" altLang="ja-JP" sz="2400" dirty="0">
                <a:solidFill>
                  <a:prstClr val="black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Auditor , </a:t>
            </a:r>
            <a:r>
              <a:rPr lang="en-US" altLang="ja-JP" sz="2400" dirty="0" smtClean="0">
                <a:solidFill>
                  <a:prstClr val="black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IT auditor</a:t>
            </a:r>
            <a:endParaRPr lang="en-US" altLang="ja-JP" sz="2400" dirty="0">
              <a:solidFill>
                <a:prstClr val="black"/>
              </a:solidFill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en-US" altLang="ja-JP" sz="2400" dirty="0" smtClean="0">
                <a:solidFill>
                  <a:prstClr val="black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Fisheries &amp; </a:t>
            </a:r>
            <a:r>
              <a:rPr lang="en-US" altLang="ja-JP" sz="2400" dirty="0">
                <a:solidFill>
                  <a:prstClr val="black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Livestock Audit </a:t>
            </a:r>
            <a:r>
              <a:rPr lang="en-US" altLang="ja-JP" sz="2400" dirty="0" smtClean="0">
                <a:solidFill>
                  <a:prstClr val="black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Division, </a:t>
            </a:r>
            <a:r>
              <a:rPr lang="en-US" altLang="ja-JP" sz="2400" dirty="0" smtClean="0">
                <a:solidFill>
                  <a:prstClr val="black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ASTRA</a:t>
            </a:r>
            <a:endParaRPr lang="en-US" altLang="ja-JP" sz="2400" dirty="0">
              <a:solidFill>
                <a:prstClr val="black"/>
              </a:solidFill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229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903493"/>
            <a:ext cx="7410400" cy="5919057"/>
          </a:xfrm>
          <a:prstGeom prst="rect">
            <a:avLst/>
          </a:prstGeom>
        </p:spPr>
      </p:pic>
      <p:sp>
        <p:nvSpPr>
          <p:cNvPr id="3" name="楕円 2"/>
          <p:cNvSpPr/>
          <p:nvPr/>
        </p:nvSpPr>
        <p:spPr>
          <a:xfrm>
            <a:off x="1043608" y="3501008"/>
            <a:ext cx="2520280" cy="2376264"/>
          </a:xfrm>
          <a:prstGeom prst="ellipse">
            <a:avLst/>
          </a:prstGeom>
          <a:noFill/>
          <a:ln w="57150"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r>
              <a:rPr lang="en-US" altLang="ja-JP" sz="1800" dirty="0" smtClean="0"/>
              <a:t>10</a:t>
            </a:r>
            <a:endParaRPr lang="ja-JP" altLang="en-US" sz="1800" dirty="0"/>
          </a:p>
        </p:txBody>
      </p:sp>
      <p:sp>
        <p:nvSpPr>
          <p:cNvPr id="5" name="正方形/長方形 4"/>
          <p:cNvSpPr/>
          <p:nvPr/>
        </p:nvSpPr>
        <p:spPr>
          <a:xfrm>
            <a:off x="323528" y="44624"/>
            <a:ext cx="6044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ja-JP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Audit </a:t>
            </a:r>
            <a:r>
              <a:rPr lang="en-US" altLang="ja-JP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mandate of SAI Japan </a:t>
            </a:r>
            <a:endParaRPr lang="ja-JP" altLang="en-US" sz="36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130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A7832B62-F8F4-AE43-8513-C06BD276B93A}" type="slidenum">
              <a:rPr lang="ja-JP" altLang="en-US" sz="1800" smtClean="0"/>
              <a:pPr/>
              <a:t>11</a:t>
            </a:fld>
            <a:endParaRPr lang="ja-JP" altLang="en-US" sz="1800" dirty="0"/>
          </a:p>
        </p:txBody>
      </p:sp>
      <p:sp>
        <p:nvSpPr>
          <p:cNvPr id="4" name="正方形/長方形 3"/>
          <p:cNvSpPr/>
          <p:nvPr/>
        </p:nvSpPr>
        <p:spPr>
          <a:xfrm>
            <a:off x="395536" y="116632"/>
            <a:ext cx="3178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Audit Results</a:t>
            </a:r>
            <a:endParaRPr lang="en-US" altLang="ja-JP" sz="36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11560" y="1348081"/>
            <a:ext cx="792088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arenR"/>
            </a:pPr>
            <a:r>
              <a:rPr lang="en-US" altLang="ja-JP" sz="3200" dirty="0" smtClean="0">
                <a:latin typeface="+mj-lt"/>
              </a:rPr>
              <a:t>JPS’s readiness </a:t>
            </a:r>
            <a:r>
              <a:rPr lang="en-US" altLang="ja-JP" sz="3200" dirty="0">
                <a:latin typeface="+mj-lt"/>
              </a:rPr>
              <a:t>to revise its Information </a:t>
            </a:r>
            <a:r>
              <a:rPr lang="en-US" altLang="ja-JP" sz="3200" dirty="0" smtClean="0">
                <a:latin typeface="+mj-lt"/>
              </a:rPr>
              <a:t>Security </a:t>
            </a:r>
            <a:r>
              <a:rPr lang="en-US" altLang="ja-JP" sz="3200" dirty="0">
                <a:latin typeface="+mj-lt"/>
              </a:rPr>
              <a:t>Policy</a:t>
            </a:r>
            <a:endParaRPr lang="ja-JP" altLang="ja-JP" sz="3200" dirty="0" smtClean="0">
              <a:latin typeface="+mj-lt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arenR"/>
            </a:pPr>
            <a:r>
              <a:rPr lang="en-US" altLang="ja-JP" sz="3200" dirty="0" smtClean="0">
                <a:latin typeface="+mj-lt"/>
              </a:rPr>
              <a:t>The </a:t>
            </a:r>
            <a:r>
              <a:rPr lang="en-US" altLang="ja-JP" sz="3200" dirty="0">
                <a:latin typeface="+mj-lt"/>
              </a:rPr>
              <a:t>MHLW’s </a:t>
            </a:r>
            <a:r>
              <a:rPr lang="en-US" altLang="ja-JP" sz="3200" dirty="0" smtClean="0">
                <a:latin typeface="+mj-lt"/>
              </a:rPr>
              <a:t>and </a:t>
            </a:r>
            <a:r>
              <a:rPr lang="en-US" altLang="ja-JP" sz="3200" dirty="0"/>
              <a:t>JPS’s </a:t>
            </a:r>
            <a:r>
              <a:rPr lang="en-US" altLang="ja-JP" sz="3200" dirty="0" smtClean="0">
                <a:latin typeface="+mj-lt"/>
              </a:rPr>
              <a:t>security audits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arenR"/>
            </a:pPr>
            <a:r>
              <a:rPr lang="fr-FR" altLang="ja-JP" sz="3200" dirty="0" smtClean="0"/>
              <a:t>SAI </a:t>
            </a:r>
            <a:r>
              <a:rPr lang="fr-FR" altLang="ja-JP" sz="3200" dirty="0"/>
              <a:t>Japan’s </a:t>
            </a:r>
            <a:r>
              <a:rPr lang="fr-FR" altLang="ja-JP" sz="3200" dirty="0" smtClean="0"/>
              <a:t>audit on JPS’s implemention of improvement plans in data management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arenR"/>
            </a:pPr>
            <a:r>
              <a:rPr lang="en-US" altLang="ja-JP" sz="3200" dirty="0" smtClean="0">
                <a:latin typeface="+mj-lt"/>
              </a:rPr>
              <a:t>Negative impact on JPS’s operations in the  aftermath of the incident</a:t>
            </a:r>
            <a:endParaRPr lang="ja-JP" altLang="ja-JP" sz="3200" dirty="0" smtClean="0">
              <a:latin typeface="+mj-lt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arenR"/>
            </a:pPr>
            <a:r>
              <a:rPr lang="en-US" altLang="ja-JP" sz="3200" dirty="0" smtClean="0">
                <a:latin typeface="+mj-lt"/>
              </a:rPr>
              <a:t>Other finding</a:t>
            </a:r>
            <a:endParaRPr lang="en-US" altLang="ja-JP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04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/>
        </p:nvSpPr>
        <p:spPr>
          <a:xfrm>
            <a:off x="107504" y="4271438"/>
            <a:ext cx="8759644" cy="22477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51520" y="2420888"/>
            <a:ext cx="2664296" cy="86409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Change in Government-wide Information Security Policy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3556713" y="2950002"/>
            <a:ext cx="2376264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Change in JPS’s Information Security Policy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556713" y="1927359"/>
            <a:ext cx="2376264" cy="864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Change in the MHLW’s Information Security Policy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7" name="直線矢印コネクタ 6"/>
          <p:cNvCxnSpPr>
            <a:stCxn id="5" idx="3"/>
            <a:endCxn id="11" idx="1"/>
          </p:cNvCxnSpPr>
          <p:nvPr/>
        </p:nvCxnSpPr>
        <p:spPr>
          <a:xfrm flipV="1">
            <a:off x="2915816" y="2359826"/>
            <a:ext cx="640897" cy="493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>
            <a:stCxn id="5" idx="3"/>
            <a:endCxn id="9" idx="1"/>
          </p:cNvCxnSpPr>
          <p:nvPr/>
        </p:nvCxnSpPr>
        <p:spPr>
          <a:xfrm>
            <a:off x="2915816" y="2852936"/>
            <a:ext cx="640897" cy="493110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角丸四角形 15"/>
          <p:cNvSpPr/>
          <p:nvPr/>
        </p:nvSpPr>
        <p:spPr>
          <a:xfrm>
            <a:off x="278950" y="4705014"/>
            <a:ext cx="2636866" cy="8280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Change in Government-wide Information Security Policy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6575858" y="4741018"/>
            <a:ext cx="2188076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Change in JPS’s Information Security Policy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3556713" y="4723016"/>
            <a:ext cx="2376264" cy="81009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Change in the </a:t>
            </a:r>
            <a:r>
              <a:rPr lang="en-US" altLang="ja-JP" dirty="0">
                <a:solidFill>
                  <a:schemeClr val="tx1"/>
                </a:solidFill>
              </a:rPr>
              <a:t>MHLW’s Information Security </a:t>
            </a:r>
            <a:r>
              <a:rPr lang="en-US" altLang="ja-JP" dirty="0" smtClean="0">
                <a:solidFill>
                  <a:schemeClr val="tx1"/>
                </a:solidFill>
              </a:rPr>
              <a:t>Policy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7" name="直線矢印コネクタ 26"/>
          <p:cNvCxnSpPr>
            <a:stCxn id="16" idx="3"/>
            <a:endCxn id="18" idx="1"/>
          </p:cNvCxnSpPr>
          <p:nvPr/>
        </p:nvCxnSpPr>
        <p:spPr>
          <a:xfrm>
            <a:off x="2915816" y="5119060"/>
            <a:ext cx="640897" cy="9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18" idx="3"/>
            <a:endCxn id="17" idx="1"/>
          </p:cNvCxnSpPr>
          <p:nvPr/>
        </p:nvCxnSpPr>
        <p:spPr>
          <a:xfrm>
            <a:off x="5932977" y="5128061"/>
            <a:ext cx="642881" cy="9001"/>
          </a:xfrm>
          <a:prstGeom prst="straightConnector1">
            <a:avLst/>
          </a:prstGeom>
          <a:ln w="412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5776595" y="5856376"/>
            <a:ext cx="883637" cy="618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5746773" y="5448515"/>
            <a:ext cx="1129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8 months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251520" y="812380"/>
            <a:ext cx="8615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JPS’s readiness </a:t>
            </a:r>
            <a:r>
              <a:rPr lang="en-US" altLang="ja-JP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revise its Information Security Policy</a:t>
            </a:r>
            <a:endParaRPr lang="ja-JP" altLang="ja-JP" sz="28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</p:spPr>
        <p:txBody>
          <a:bodyPr/>
          <a:lstStyle/>
          <a:p>
            <a:r>
              <a:rPr lang="en-US" altLang="ja-JP" sz="1800" dirty="0" smtClean="0"/>
              <a:t>12</a:t>
            </a:r>
            <a:endParaRPr lang="ja-JP" altLang="en-US" sz="1800" dirty="0"/>
          </a:p>
        </p:txBody>
      </p:sp>
      <p:sp>
        <p:nvSpPr>
          <p:cNvPr id="2" name="正方形/長方形 1"/>
          <p:cNvSpPr/>
          <p:nvPr/>
        </p:nvSpPr>
        <p:spPr>
          <a:xfrm>
            <a:off x="107505" y="1587987"/>
            <a:ext cx="8759644" cy="24170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376590"/>
            <a:ext cx="33051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smtClean="0"/>
              <a:t>The </a:t>
            </a:r>
            <a:r>
              <a:rPr lang="en-US" altLang="ja-JP" sz="2400" b="1" i="1" dirty="0"/>
              <a:t>MHLW’s </a:t>
            </a:r>
            <a:r>
              <a:rPr kumimoji="1" lang="en-US" altLang="ja-JP" sz="2400" b="1" i="1" dirty="0" smtClean="0"/>
              <a:t>assumption</a:t>
            </a:r>
            <a:r>
              <a:rPr kumimoji="1" lang="en-US" altLang="ja-JP" b="1" i="1" dirty="0" smtClean="0"/>
              <a:t> </a:t>
            </a:r>
            <a:endParaRPr kumimoji="1" lang="ja-JP" altLang="en-US" b="1" i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1520" y="4047455"/>
            <a:ext cx="19442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400" b="1" i="1" dirty="0" smtClean="0"/>
              <a:t>Actual chain</a:t>
            </a:r>
            <a:r>
              <a:rPr kumimoji="1" lang="en-US" altLang="ja-JP" b="1" i="1" dirty="0" smtClean="0"/>
              <a:t> </a:t>
            </a:r>
            <a:endParaRPr kumimoji="1" lang="ja-JP" altLang="en-US" b="1" i="1" dirty="0"/>
          </a:p>
        </p:txBody>
      </p:sp>
      <p:sp>
        <p:nvSpPr>
          <p:cNvPr id="10" name="爆発 1 9"/>
          <p:cNvSpPr/>
          <p:nvPr/>
        </p:nvSpPr>
        <p:spPr>
          <a:xfrm>
            <a:off x="5576263" y="5689135"/>
            <a:ext cx="1356308" cy="1013686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The  leaks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76745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683289" y="4119394"/>
            <a:ext cx="6120680" cy="3897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83568" y="1940570"/>
            <a:ext cx="6120680" cy="3897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251520" y="1033572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en-US" altLang="ja-JP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MHLW’s and </a:t>
            </a:r>
            <a:r>
              <a:rPr lang="en-US" altLang="ja-JP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JPS’s audits</a:t>
            </a:r>
            <a:endParaRPr lang="en-US" altLang="ja-JP" sz="28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83568" y="1916832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</a:rPr>
              <a:t>The </a:t>
            </a:r>
            <a:r>
              <a:rPr lang="en-US" altLang="ja-JP" sz="2400" dirty="0" smtClean="0"/>
              <a:t>MHLW</a:t>
            </a:r>
            <a:r>
              <a:rPr lang="en-US" altLang="ja-JP" sz="2400" dirty="0" smtClean="0"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</a:rPr>
              <a:t>’s information security audits on JPS</a:t>
            </a:r>
            <a:endParaRPr lang="ja-JP" altLang="en-US" sz="2400" dirty="0">
              <a:latin typeface="+mj-lt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83568" y="4077072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</a:rPr>
              <a:t>JPS’s internal audits on information security</a:t>
            </a:r>
            <a:endParaRPr lang="ja-JP" altLang="en-US" sz="2400" dirty="0">
              <a:latin typeface="+mj-lt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27584" y="2372687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">
              <a:spcAft>
                <a:spcPts val="0"/>
              </a:spcAft>
            </a:pPr>
            <a:r>
              <a:rPr lang="ja-JP" altLang="en-US" sz="2400" kern="100" dirty="0" smtClean="0">
                <a:ea typeface="ＭＳ ゴシック" panose="020B0609070205080204" pitchFamily="49" charset="-128"/>
                <a:cs typeface="Courier New" panose="02070309020205020404" pitchFamily="49" charset="0"/>
              </a:rPr>
              <a:t>▶  </a:t>
            </a:r>
            <a:r>
              <a:rPr lang="en-US" altLang="ja-JP" sz="2400" kern="100" dirty="0" smtClean="0">
                <a:ea typeface="ＭＳ ゴシック" panose="020B0609070205080204" pitchFamily="49" charset="-128"/>
                <a:cs typeface="Courier New" panose="02070309020205020404" pitchFamily="49" charset="0"/>
              </a:rPr>
              <a:t>Only </a:t>
            </a:r>
            <a:r>
              <a:rPr lang="en-US" altLang="ja-JP" sz="2400" kern="100" dirty="0">
                <a:ea typeface="ＭＳ ゴシック" panose="020B0609070205080204" pitchFamily="49" charset="-128"/>
                <a:cs typeface="Courier New" panose="02070309020205020404" pitchFamily="49" charset="0"/>
              </a:rPr>
              <a:t>On-line </a:t>
            </a:r>
            <a:r>
              <a:rPr lang="en-US" altLang="ja-JP" sz="2400" kern="100" dirty="0" smtClean="0">
                <a:ea typeface="ＭＳ ゴシック" panose="020B0609070205080204" pitchFamily="49" charset="-128"/>
                <a:cs typeface="Courier New" panose="02070309020205020404" pitchFamily="49" charset="0"/>
              </a:rPr>
              <a:t>System</a:t>
            </a:r>
            <a:r>
              <a:rPr lang="en-US" altLang="ja-JP" sz="2400" kern="100" dirty="0">
                <a:ea typeface="ＭＳ ゴシック" panose="020B0609070205080204" pitchFamily="49" charset="-128"/>
                <a:cs typeface="Courier New" panose="02070309020205020404" pitchFamily="49" charset="0"/>
              </a:rPr>
              <a:t> </a:t>
            </a:r>
            <a:r>
              <a:rPr lang="en-US" altLang="ja-JP" sz="2400" kern="100" dirty="0" smtClean="0">
                <a:ea typeface="ＭＳ ゴシック" panose="020B0609070205080204" pitchFamily="49" charset="-128"/>
                <a:cs typeface="Courier New" panose="02070309020205020404" pitchFamily="49" charset="0"/>
              </a:rPr>
              <a:t>but not LAN </a:t>
            </a:r>
            <a:r>
              <a:rPr lang="en-US" altLang="ja-JP" sz="2400" kern="100" dirty="0">
                <a:ea typeface="ＭＳ ゴシック" panose="020B0609070205080204" pitchFamily="49" charset="-128"/>
                <a:cs typeface="Courier New" panose="02070309020205020404" pitchFamily="49" charset="0"/>
              </a:rPr>
              <a:t>System </a:t>
            </a:r>
            <a:r>
              <a:rPr lang="en-US" altLang="ja-JP" sz="2400" kern="100" dirty="0" smtClean="0">
                <a:ea typeface="ＭＳ ゴシック" panose="020B0609070205080204" pitchFamily="49" charset="-128"/>
                <a:cs typeface="Courier New" panose="02070309020205020404" pitchFamily="49" charset="0"/>
              </a:rPr>
              <a:t>had </a:t>
            </a:r>
            <a:r>
              <a:rPr lang="en-US" altLang="ja-JP" sz="2400" kern="100" dirty="0">
                <a:ea typeface="ＭＳ ゴシック" panose="020B0609070205080204" pitchFamily="49" charset="-128"/>
                <a:cs typeface="Courier New" panose="02070309020205020404" pitchFamily="49" charset="0"/>
              </a:rPr>
              <a:t>been </a:t>
            </a:r>
            <a:endParaRPr lang="en-US" altLang="ja-JP" sz="2400" kern="100" dirty="0" smtClean="0"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marL="635">
              <a:spcAft>
                <a:spcPts val="0"/>
              </a:spcAft>
            </a:pPr>
            <a:r>
              <a:rPr lang="en-US" altLang="ja-JP" sz="2400" kern="100" dirty="0">
                <a:ea typeface="ＭＳ ゴシック" panose="020B0609070205080204" pitchFamily="49" charset="-128"/>
                <a:cs typeface="Courier New" panose="02070309020205020404" pitchFamily="49" charset="0"/>
              </a:rPr>
              <a:t> </a:t>
            </a:r>
            <a:r>
              <a:rPr lang="en-US" altLang="ja-JP" sz="2400" kern="100" dirty="0" smtClean="0">
                <a:ea typeface="ＭＳ ゴシック" panose="020B0609070205080204" pitchFamily="49" charset="-128"/>
                <a:cs typeface="Courier New" panose="02070309020205020404" pitchFamily="49" charset="0"/>
              </a:rPr>
              <a:t>   covered </a:t>
            </a:r>
            <a:r>
              <a:rPr lang="en-US" altLang="ja-JP" sz="2400" kern="100" dirty="0">
                <a:ea typeface="ＭＳ ゴシック" panose="020B0609070205080204" pitchFamily="49" charset="-128"/>
                <a:cs typeface="Courier New" panose="02070309020205020404" pitchFamily="49" charset="0"/>
              </a:rPr>
              <a:t>by the MHLW’s </a:t>
            </a:r>
            <a:r>
              <a:rPr lang="en-US" altLang="ja-JP" sz="2400" kern="100" dirty="0" smtClean="0">
                <a:ea typeface="ＭＳ ゴシック" panose="020B0609070205080204" pitchFamily="49" charset="-128"/>
                <a:cs typeface="Courier New" panose="02070309020205020404" pitchFamily="49" charset="0"/>
              </a:rPr>
              <a:t> security audit to JPS.</a:t>
            </a:r>
            <a:endParaRPr lang="ja-JP" altLang="ja-JP" sz="2400" kern="100" dirty="0"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r>
              <a:rPr lang="ja-JP" altLang="en-US" sz="2400" dirty="0">
                <a:ea typeface="ＭＳ 明朝" panose="02020609040205080304" pitchFamily="17" charset="-128"/>
                <a:cs typeface="Times New Roman" panose="02020603050405020304" pitchFamily="18" charset="0"/>
              </a:rPr>
              <a:t>▶</a:t>
            </a:r>
            <a:r>
              <a:rPr lang="ja-JP" altLang="en-US" sz="2400" dirty="0" smtClean="0">
                <a:ea typeface="ＭＳ 明朝" panose="02020609040205080304" pitchFamily="17" charset="-128"/>
                <a:cs typeface="Times New Roman" panose="02020603050405020304" pitchFamily="18" charset="0"/>
              </a:rPr>
              <a:t>  </a:t>
            </a:r>
            <a:r>
              <a:rPr lang="en-US" altLang="ja-JP" sz="2400" dirty="0" smtClean="0">
                <a:ea typeface="ＭＳ 明朝" panose="02020609040205080304" pitchFamily="17" charset="-128"/>
                <a:cs typeface="Times New Roman" panose="02020603050405020304" pitchFamily="18" charset="0"/>
              </a:rPr>
              <a:t>The </a:t>
            </a:r>
            <a:r>
              <a:rPr lang="en-US" altLang="ja-JP" sz="2400" dirty="0"/>
              <a:t>MHLW</a:t>
            </a:r>
            <a:r>
              <a:rPr lang="en-US" altLang="ja-JP" sz="2400" dirty="0" smtClean="0">
                <a:ea typeface="ＭＳ 明朝" panose="02020609040205080304" pitchFamily="17" charset="-128"/>
                <a:cs typeface="Times New Roman" panose="02020603050405020304" pitchFamily="18" charset="0"/>
              </a:rPr>
              <a:t>’s audit team </a:t>
            </a:r>
            <a:r>
              <a:rPr lang="en-US" altLang="ja-JP" sz="2400" dirty="0">
                <a:ea typeface="ＭＳ 明朝" panose="02020609040205080304" pitchFamily="17" charset="-128"/>
                <a:cs typeface="Times New Roman" panose="02020603050405020304" pitchFamily="18" charset="0"/>
              </a:rPr>
              <a:t>failed to find absence of JPS’s </a:t>
            </a:r>
            <a:endParaRPr lang="en-US" altLang="ja-JP" sz="2400" dirty="0" smtClean="0"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en-US" altLang="ja-JP" sz="2400" dirty="0"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ea typeface="ＭＳ 明朝" panose="02020609040205080304" pitchFamily="17" charset="-128"/>
                <a:cs typeface="Times New Roman" panose="02020603050405020304" pitchFamily="18" charset="0"/>
              </a:rPr>
              <a:t>   equivalent documents </a:t>
            </a:r>
            <a:r>
              <a:rPr lang="en-US" altLang="ja-JP" sz="2400" dirty="0">
                <a:ea typeface="ＭＳ 明朝" panose="02020609040205080304" pitchFamily="17" charset="-128"/>
                <a:cs typeface="Times New Roman" panose="02020603050405020304" pitchFamily="18" charset="0"/>
              </a:rPr>
              <a:t>and </a:t>
            </a:r>
            <a:r>
              <a:rPr lang="en-US" altLang="ja-JP" sz="2400" dirty="0" smtClean="0">
                <a:ea typeface="ＭＳ 明朝" panose="02020609040205080304" pitchFamily="17" charset="-128"/>
                <a:cs typeface="Times New Roman" panose="02020603050405020304" pitchFamily="18" charset="0"/>
              </a:rPr>
              <a:t>CSIRT. </a:t>
            </a:r>
            <a:endParaRPr lang="ja-JP" altLang="en-US" sz="2400" dirty="0"/>
          </a:p>
        </p:txBody>
      </p:sp>
      <p:sp>
        <p:nvSpPr>
          <p:cNvPr id="8" name="正方形/長方形 7"/>
          <p:cNvSpPr/>
          <p:nvPr/>
        </p:nvSpPr>
        <p:spPr>
          <a:xfrm>
            <a:off x="827584" y="4581128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▶   </a:t>
            </a:r>
            <a:r>
              <a:rPr lang="en-US" altLang="ja-JP" sz="2400" dirty="0" smtClean="0"/>
              <a:t>JPS’s internal audit team realized that the shared storage  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of LAN System contained vulnerable data in 2014. But it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did not report the finding to the President and did not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take necessary improvement measures.</a:t>
            </a:r>
            <a:endParaRPr lang="ja-JP" altLang="en-US" sz="2400" dirty="0"/>
          </a:p>
        </p:txBody>
      </p:sp>
      <p:sp>
        <p:nvSpPr>
          <p:cNvPr id="7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r>
              <a:rPr lang="en-US" altLang="ja-JP" sz="1800" dirty="0" smtClean="0"/>
              <a:t>13</a:t>
            </a:r>
            <a:endParaRPr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630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1520" y="1033572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UcParenR" startAt="3"/>
            </a:pPr>
            <a:r>
              <a:rPr lang="fr-FR" altLang="ja-JP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 </a:t>
            </a:r>
            <a:r>
              <a:rPr lang="fr-FR" altLang="ja-JP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Japan’s audit on </a:t>
            </a:r>
            <a:r>
              <a:rPr lang="en-US" altLang="ja-JP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JPS’s</a:t>
            </a:r>
            <a:r>
              <a:rPr lang="fr-FR" altLang="ja-JP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implementation of</a:t>
            </a:r>
          </a:p>
          <a:p>
            <a:r>
              <a:rPr lang="fr-FR" altLang="ja-JP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ja-JP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fr-FR" altLang="ja-JP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improvement </a:t>
            </a:r>
            <a:r>
              <a:rPr lang="fr-FR" altLang="ja-JP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plans in </a:t>
            </a:r>
            <a:r>
              <a:rPr lang="fr-FR" altLang="ja-JP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management</a:t>
            </a:r>
          </a:p>
        </p:txBody>
      </p:sp>
      <p:sp>
        <p:nvSpPr>
          <p:cNvPr id="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42856" y="6356350"/>
            <a:ext cx="2133600" cy="365125"/>
          </a:xfrm>
        </p:spPr>
        <p:txBody>
          <a:bodyPr/>
          <a:lstStyle/>
          <a:p>
            <a:fld id="{A7832B62-F8F4-AE43-8513-C06BD276B93A}" type="slidenum">
              <a:rPr lang="ja-JP" altLang="en-US" sz="1800" smtClean="0"/>
              <a:pPr/>
              <a:t>14</a:t>
            </a:fld>
            <a:endParaRPr lang="ja-JP" altLang="en-US" sz="1800" dirty="0"/>
          </a:p>
        </p:txBody>
      </p:sp>
      <p:sp>
        <p:nvSpPr>
          <p:cNvPr id="3" name="角丸四角形吹き出し 2"/>
          <p:cNvSpPr/>
          <p:nvPr/>
        </p:nvSpPr>
        <p:spPr>
          <a:xfrm>
            <a:off x="4283968" y="1863494"/>
            <a:ext cx="1224136" cy="360040"/>
          </a:xfrm>
          <a:prstGeom prst="wedgeRoundRectCallout">
            <a:avLst>
              <a:gd name="adj1" fmla="val -41205"/>
              <a:gd name="adj2" fmla="val 10611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Field</a:t>
            </a:r>
            <a:r>
              <a:rPr kumimoji="1" lang="ja-JP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Audit</a:t>
            </a:r>
            <a:endParaRPr kumimoji="1" lang="ja-JP" alt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7164288" y="1873869"/>
            <a:ext cx="1224136" cy="360040"/>
          </a:xfrm>
          <a:prstGeom prst="wedgeRoundRectCallout">
            <a:avLst>
              <a:gd name="adj1" fmla="val -41205"/>
              <a:gd name="adj2" fmla="val 10611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Field</a:t>
            </a:r>
            <a:r>
              <a:rPr kumimoji="1" lang="ja-JP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Audit</a:t>
            </a:r>
            <a:endParaRPr kumimoji="1" lang="ja-JP" alt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3491881" y="5626911"/>
            <a:ext cx="2945550" cy="949672"/>
          </a:xfrm>
          <a:prstGeom prst="wedgeRectCallout">
            <a:avLst>
              <a:gd name="adj1" fmla="val -24999"/>
              <a:gd name="adj2" fmla="val -455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dirty="0" smtClean="0"/>
              <a:t>JPS</a:t>
            </a:r>
            <a:r>
              <a:rPr lang="ja-JP" altLang="en-US" dirty="0"/>
              <a:t> </a:t>
            </a:r>
            <a:r>
              <a:rPr lang="en-US" altLang="ja-JP" dirty="0" smtClean="0"/>
              <a:t>responded to SAI Japan that it deleted all pension data stored in the hard disks .</a:t>
            </a:r>
            <a:endParaRPr kumimoji="1" lang="ja-JP" altLang="en-US" dirty="0"/>
          </a:p>
        </p:txBody>
      </p:sp>
      <p:sp>
        <p:nvSpPr>
          <p:cNvPr id="10" name="下矢印 9"/>
          <p:cNvSpPr/>
          <p:nvPr/>
        </p:nvSpPr>
        <p:spPr>
          <a:xfrm>
            <a:off x="4644008" y="5274674"/>
            <a:ext cx="504056" cy="33082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3660727153"/>
              </p:ext>
            </p:extLst>
          </p:nvPr>
        </p:nvGraphicFramePr>
        <p:xfrm>
          <a:off x="462372" y="1697011"/>
          <a:ext cx="8075240" cy="4640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98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1520" y="1033572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D) </a:t>
            </a:r>
            <a:r>
              <a:rPr lang="en-US" altLang="ja-JP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 impact on JPS’s operations in the </a:t>
            </a:r>
          </a:p>
          <a:p>
            <a:r>
              <a:rPr lang="en-US" altLang="ja-JP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aftermath of the incident</a:t>
            </a:r>
            <a:endParaRPr lang="fr-FR" altLang="ja-JP" sz="28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563861"/>
              </p:ext>
            </p:extLst>
          </p:nvPr>
        </p:nvGraphicFramePr>
        <p:xfrm>
          <a:off x="539552" y="2132857"/>
          <a:ext cx="8147248" cy="388843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3877687">
                  <a:extLst>
                    <a:ext uri="{9D8B030D-6E8A-4147-A177-3AD203B41FA5}">
                      <a16:colId xmlns:a16="http://schemas.microsoft.com/office/drawing/2014/main" val="2945973302"/>
                    </a:ext>
                  </a:extLst>
                </a:gridCol>
                <a:gridCol w="4269561">
                  <a:extLst>
                    <a:ext uri="{9D8B030D-6E8A-4147-A177-3AD203B41FA5}">
                      <a16:colId xmlns:a16="http://schemas.microsoft.com/office/drawing/2014/main" val="2961350380"/>
                    </a:ext>
                  </a:extLst>
                </a:gridCol>
              </a:tblGrid>
              <a:tr h="95875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Negative impact </a:t>
                      </a:r>
                      <a:endParaRPr kumimoji="1" lang="en-US" altLang="ja-JP" sz="2000" baseline="0" dirty="0" smtClean="0"/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0000"/>
                            <a:lumOff val="60000"/>
                          </a:schemeClr>
                        </a:gs>
                        <a:gs pos="94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Magnitude</a:t>
                      </a:r>
                      <a:r>
                        <a:rPr kumimoji="1" lang="en-US" altLang="ja-JP" sz="2000" baseline="0" dirty="0" smtClean="0"/>
                        <a:t> of affected operations</a:t>
                      </a:r>
                      <a:endParaRPr kumimoji="1" lang="ja-JP" altLang="en-US" sz="2000" dirty="0" smtClean="0"/>
                    </a:p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0000"/>
                            <a:lumOff val="60000"/>
                          </a:schemeClr>
                        </a:gs>
                        <a:gs pos="94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29274201"/>
                  </a:ext>
                </a:extLst>
              </a:tr>
              <a:tr h="94282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</a:rPr>
                        <a:t>JPS could not send letters of reminder which notice payments of monthly contribution were overdue.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At least 56 million yen was collectable if reminder letters were sent properly.</a:t>
                      </a:r>
                      <a:endParaRPr kumimoji="1" lang="ja-JP" altLang="ja-JP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8221760"/>
                  </a:ext>
                </a:extLst>
              </a:tr>
              <a:tr h="66141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</a:rPr>
                        <a:t>JPS could not send letters to encourage payments.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Estimated 11 billion yen</a:t>
                      </a:r>
                      <a:endParaRPr kumimoji="1" lang="ja-JP" altLang="ja-JP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631855"/>
                  </a:ext>
                </a:extLst>
              </a:tr>
              <a:tr h="1325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</a:rPr>
                        <a:t>The contractors that were undertaking outsourced operations were forced to idle their human resources.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Contract amount of 6.6 billion as an  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annual payment promotion work</a:t>
                      </a:r>
                      <a:endParaRPr lang="en-US" altLang="ja-JP" dirty="0"/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463090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ja-JP" sz="1800" dirty="0" smtClean="0"/>
              <a:t>15</a:t>
            </a:r>
            <a:endParaRPr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54198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saka\AppData\Local\Microsoft\Windows\Temporary Internet Files\Content.IE5\NGUJZK7R\document-2034327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2328974"/>
            <a:ext cx="1872208" cy="264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23" y="2250852"/>
            <a:ext cx="3355695" cy="2071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正方形/長方形 5"/>
          <p:cNvSpPr/>
          <p:nvPr/>
        </p:nvSpPr>
        <p:spPr>
          <a:xfrm>
            <a:off x="179512" y="1700808"/>
            <a:ext cx="88569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</a:rPr>
              <a:t>JPS sent apology letters to the customers whose pension data were affected.</a:t>
            </a:r>
            <a:endParaRPr lang="ja-JP" altLang="en-US" sz="2200" dirty="0">
              <a:latin typeface="+mj-lt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23528" y="1027654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E) Other finding</a:t>
            </a:r>
            <a:endParaRPr lang="en-US" altLang="ja-JP" sz="28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88647" y="5021852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</a:rPr>
              <a:t>S</a:t>
            </a:r>
            <a:r>
              <a:rPr lang="en-US" altLang="ja-JP" sz="2200" dirty="0" smtClean="0"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</a:rPr>
              <a:t>ome </a:t>
            </a:r>
            <a:r>
              <a:rPr lang="en-US" altLang="ja-JP" sz="2200" dirty="0"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</a:rPr>
              <a:t>of them were sent back as unknown addressees.</a:t>
            </a:r>
            <a:endParaRPr lang="ja-JP" altLang="en-US" sz="2200" dirty="0">
              <a:latin typeface="+mj-lt"/>
            </a:endParaRPr>
          </a:p>
        </p:txBody>
      </p:sp>
      <p:sp>
        <p:nvSpPr>
          <p:cNvPr id="9" name="動作設定ボタン: ヘルプ 8">
            <a:hlinkClick r:id="" action="ppaction://noaction" highlightClick="1"/>
          </p:cNvPr>
          <p:cNvSpPr/>
          <p:nvPr/>
        </p:nvSpPr>
        <p:spPr>
          <a:xfrm>
            <a:off x="7416317" y="4240949"/>
            <a:ext cx="792088" cy="775897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左カーブ矢印 10"/>
          <p:cNvSpPr/>
          <p:nvPr/>
        </p:nvSpPr>
        <p:spPr>
          <a:xfrm>
            <a:off x="6390203" y="4414278"/>
            <a:ext cx="864096" cy="429237"/>
          </a:xfrm>
          <a:prstGeom prst="curved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6390203" y="3605744"/>
            <a:ext cx="864096" cy="2880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>
            <a:off x="6390203" y="2912319"/>
            <a:ext cx="864096" cy="2880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39452" y="5720546"/>
            <a:ext cx="78027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200" dirty="0" smtClean="0"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</a:rPr>
              <a:t>⇒ </a:t>
            </a:r>
            <a:r>
              <a:rPr lang="en-US" altLang="ja-JP" sz="2200" dirty="0" smtClean="0"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</a:rPr>
              <a:t>JPS </a:t>
            </a:r>
            <a:r>
              <a:rPr lang="en-US" altLang="ja-JP" sz="2200" dirty="0"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</a:rPr>
              <a:t>should investigate if such beneficiaries are alive.</a:t>
            </a:r>
            <a:endParaRPr lang="ja-JP" altLang="en-US" sz="2200" dirty="0">
              <a:latin typeface="+mj-lt"/>
            </a:endParaRPr>
          </a:p>
        </p:txBody>
      </p:sp>
      <p:pic>
        <p:nvPicPr>
          <p:cNvPr id="16" name="Picture 3" descr="C:\Users\osaka\AppData\Local\Microsoft\Windows\Temporary Internet Files\Content.IE5\W0LW02LO\house-304005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711" y="2504388"/>
            <a:ext cx="743300" cy="7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osaka\AppData\Local\Microsoft\Windows\Temporary Internet Files\Content.IE5\W0LW02LO\house-304005_64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17" y="3278315"/>
            <a:ext cx="743300" cy="74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481193" y="6232227"/>
            <a:ext cx="2133600" cy="365125"/>
          </a:xfrm>
        </p:spPr>
        <p:txBody>
          <a:bodyPr/>
          <a:lstStyle/>
          <a:p>
            <a:r>
              <a:rPr lang="en-US" altLang="ja-JP" sz="1800" dirty="0" smtClean="0"/>
              <a:t>16</a:t>
            </a:r>
            <a:endParaRPr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6262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611560" y="116632"/>
            <a:ext cx="27382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Conclusion</a:t>
            </a:r>
          </a:p>
        </p:txBody>
      </p:sp>
      <p:sp>
        <p:nvSpPr>
          <p:cNvPr id="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481193" y="6232227"/>
            <a:ext cx="2133600" cy="365125"/>
          </a:xfrm>
        </p:spPr>
        <p:txBody>
          <a:bodyPr/>
          <a:lstStyle/>
          <a:p>
            <a:r>
              <a:rPr lang="en-US" altLang="ja-JP" sz="1800" dirty="0" smtClean="0"/>
              <a:t>17</a:t>
            </a:r>
            <a:endParaRPr lang="ja-JP" altLang="en-US" sz="1800" dirty="0"/>
          </a:p>
        </p:txBody>
      </p:sp>
      <p:sp>
        <p:nvSpPr>
          <p:cNvPr id="6" name="メモ 5"/>
          <p:cNvSpPr/>
          <p:nvPr/>
        </p:nvSpPr>
        <p:spPr>
          <a:xfrm>
            <a:off x="611560" y="1196752"/>
            <a:ext cx="8003233" cy="5184576"/>
          </a:xfrm>
          <a:prstGeom prst="foldedCorner">
            <a:avLst/>
          </a:prstGeom>
          <a:gradFill>
            <a:gsLst>
              <a:gs pos="90000">
                <a:srgbClr val="5873A1"/>
              </a:gs>
              <a:gs pos="38000">
                <a:srgbClr val="0070C0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60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endParaRPr lang="en-US" altLang="ja-JP" sz="2800" b="1" kern="100" dirty="0" smtClean="0"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endParaRPr lang="en-US" altLang="ja-JP" sz="2800" b="1" kern="100" dirty="0"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en-US" altLang="ja-JP" sz="2800" b="1" kern="100" dirty="0" smtClean="0">
                <a:ea typeface="ＭＳ ゴシック" panose="020B0609070205080204" pitchFamily="49" charset="-128"/>
                <a:cs typeface="Courier New" panose="02070309020205020404" pitchFamily="49" charset="0"/>
              </a:rPr>
              <a:t>SAI </a:t>
            </a:r>
            <a:r>
              <a:rPr lang="en-US" altLang="ja-JP" sz="2800" b="1" kern="100" dirty="0">
                <a:ea typeface="ＭＳ ゴシック" panose="020B0609070205080204" pitchFamily="49" charset="-128"/>
                <a:cs typeface="Courier New" panose="02070309020205020404" pitchFamily="49" charset="0"/>
              </a:rPr>
              <a:t>Japan conducts information security audit as a part of effectiveness audit, where security problems may cause ineffective outcomes in the businesses.</a:t>
            </a:r>
          </a:p>
          <a:p>
            <a:pPr>
              <a:spcAft>
                <a:spcPts val="0"/>
              </a:spcAft>
            </a:pPr>
            <a:endParaRPr lang="en-US" altLang="ja-JP" sz="2800" b="1" dirty="0"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en-US" altLang="ja-JP" sz="2800" b="1" dirty="0" smtClean="0"/>
              <a:t>SAI </a:t>
            </a:r>
            <a:r>
              <a:rPr lang="en-US" altLang="ja-JP" sz="2800" b="1" dirty="0"/>
              <a:t>Japan does not have audit division </a:t>
            </a:r>
            <a:r>
              <a:rPr lang="en-US" altLang="ja-JP" sz="2800" b="1"/>
              <a:t>specialized </a:t>
            </a:r>
            <a:r>
              <a:rPr lang="en-US" altLang="ja-JP" sz="2800" b="1" smtClean="0"/>
              <a:t>in </a:t>
            </a:r>
            <a:r>
              <a:rPr lang="en-US" altLang="ja-JP" sz="2800" b="1" dirty="0"/>
              <a:t>information security audit. </a:t>
            </a:r>
          </a:p>
          <a:p>
            <a:pPr marL="285750" indent="-285750">
              <a:buFontTx/>
              <a:buChar char="-"/>
            </a:pPr>
            <a:endParaRPr lang="en-US" altLang="ja-JP" sz="2800" b="1" dirty="0"/>
          </a:p>
          <a:p>
            <a:r>
              <a:rPr lang="en-US" altLang="ja-JP" sz="2800" b="1" kern="100" dirty="0" smtClean="0">
                <a:ea typeface="ＭＳ ゴシック" panose="020B0609070205080204" pitchFamily="49" charset="-128"/>
                <a:cs typeface="Courier New" panose="02070309020205020404" pitchFamily="49" charset="0"/>
              </a:rPr>
              <a:t>Nevertheless</a:t>
            </a:r>
            <a:r>
              <a:rPr lang="en-US" altLang="ja-JP" sz="2800" b="1" kern="100" dirty="0">
                <a:ea typeface="ＭＳ ゴシック" panose="020B0609070205080204" pitchFamily="49" charset="-128"/>
                <a:cs typeface="Courier New" panose="02070309020205020404" pitchFamily="49" charset="0"/>
              </a:rPr>
              <a:t>, they found deficiencies in JPS’s information security.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endParaRPr lang="ja-JP" altLang="ja-JP" sz="1400" kern="100" dirty="0">
              <a:ea typeface="ＭＳ ゴシック" panose="020B0609070205080204" pitchFamily="49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2B62-F8F4-AE43-8513-C06BD276B93A}" type="slidenum">
              <a:rPr lang="ja-JP" altLang="en-US" sz="1800" smtClean="0"/>
              <a:pPr/>
              <a:t>18</a:t>
            </a:fld>
            <a:endParaRPr lang="ja-JP" altLang="en-US" sz="18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836"/>
          <a:stretch/>
        </p:blipFill>
        <p:spPr>
          <a:xfrm>
            <a:off x="683568" y="1628800"/>
            <a:ext cx="763284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88224" y="6400750"/>
            <a:ext cx="2133600" cy="365125"/>
          </a:xfrm>
        </p:spPr>
        <p:txBody>
          <a:bodyPr/>
          <a:lstStyle/>
          <a:p>
            <a:fld id="{A7832B62-F8F4-AE43-8513-C06BD276B93A}" type="slidenum">
              <a:rPr lang="ja-JP" altLang="en-US" sz="1800" smtClean="0"/>
              <a:pPr/>
              <a:t>2</a:t>
            </a:fld>
            <a:endParaRPr lang="ja-JP" altLang="en-US" sz="1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300" y="3882151"/>
            <a:ext cx="1573353" cy="259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95536" y="1052736"/>
            <a:ext cx="79928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eiryo UI" panose="020B0604030504040204" pitchFamily="50" charset="-128"/>
                <a:cs typeface="Meiryo UI" panose="020B0604030504040204" pitchFamily="50" charset="-128"/>
              </a:rPr>
              <a:t>Before starting</a:t>
            </a:r>
          </a:p>
          <a:p>
            <a:endParaRPr kumimoji="1" lang="en-US" altLang="ja-JP" sz="2400" b="1" dirty="0"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b="1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ICHIRO OSAKA</a:t>
            </a:r>
            <a:endParaRPr kumimoji="1" lang="en-US" altLang="ja-JP" sz="2400" b="1" dirty="0"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ja-JP" sz="2400" dirty="0">
                <a:ea typeface="Meiryo UI" panose="020B0604030504040204" pitchFamily="50" charset="-128"/>
                <a:cs typeface="Meiryo UI" panose="020B0604030504040204" pitchFamily="50" charset="-128"/>
              </a:rPr>
              <a:t>N</a:t>
            </a:r>
            <a:r>
              <a:rPr lang="en-US" altLang="ja-JP" sz="24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ot</a:t>
            </a:r>
            <a:r>
              <a:rPr kumimoji="1" lang="en-US" altLang="ja-JP" sz="24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 a baseball or a tennis player.  </a:t>
            </a:r>
            <a:endParaRPr kumimoji="1" lang="en-US" altLang="ja-JP" sz="2400" dirty="0"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2400" b="1" dirty="0"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b="1" dirty="0">
                <a:ea typeface="Meiryo UI" panose="020B0604030504040204" pitchFamily="50" charset="-128"/>
                <a:cs typeface="Meiryo UI" panose="020B0604030504040204" pitchFamily="50" charset="-128"/>
              </a:rPr>
              <a:t>From ASTRA</a:t>
            </a:r>
            <a:r>
              <a:rPr kumimoji="1" lang="en-US" altLang="ja-JP" sz="2400" dirty="0"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ja-JP" sz="2400" dirty="0">
                <a:ea typeface="Meiryo UI" panose="020B0604030504040204" pitchFamily="50" charset="-128"/>
                <a:cs typeface="Meiryo UI" panose="020B0604030504040204" pitchFamily="50" charset="-128"/>
              </a:rPr>
              <a:t>M</a:t>
            </a:r>
            <a:r>
              <a:rPr kumimoji="1" lang="en-US" altLang="ja-JP" sz="2400" dirty="0">
                <a:ea typeface="Meiryo UI" panose="020B0604030504040204" pitchFamily="50" charset="-128"/>
                <a:cs typeface="Meiryo UI" panose="020B0604030504040204" pitchFamily="50" charset="-128"/>
              </a:rPr>
              <a:t>eans “IT </a:t>
            </a:r>
            <a:r>
              <a:rPr kumimoji="1" lang="en-US" altLang="ja-JP" sz="2400" b="1" u="sng" dirty="0"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r>
              <a:rPr kumimoji="1" lang="en-US" altLang="ja-JP" sz="2400" dirty="0">
                <a:ea typeface="Meiryo UI" panose="020B0604030504040204" pitchFamily="50" charset="-128"/>
                <a:cs typeface="Meiryo UI" panose="020B0604030504040204" pitchFamily="50" charset="-128"/>
              </a:rPr>
              <a:t>udit </a:t>
            </a:r>
            <a:r>
              <a:rPr kumimoji="1" lang="en-US" altLang="ja-JP" sz="2400" b="1" u="sng" dirty="0">
                <a:ea typeface="Meiryo UI" panose="020B0604030504040204" pitchFamily="50" charset="-128"/>
                <a:cs typeface="Meiryo UI" panose="020B0604030504040204" pitchFamily="50" charset="-128"/>
              </a:rPr>
              <a:t>S</a:t>
            </a:r>
            <a:r>
              <a:rPr kumimoji="1" lang="en-US" altLang="ja-JP" sz="2400" dirty="0">
                <a:ea typeface="Meiryo UI" panose="020B0604030504040204" pitchFamily="50" charset="-128"/>
                <a:cs typeface="Meiryo UI" panose="020B0604030504040204" pitchFamily="50" charset="-128"/>
              </a:rPr>
              <a:t>kill-up </a:t>
            </a:r>
            <a:r>
              <a:rPr kumimoji="1" lang="en-US" altLang="ja-JP" sz="2400" b="1" u="sng" dirty="0" err="1">
                <a:ea typeface="Meiryo UI" panose="020B0604030504040204" pitchFamily="50" charset="-128"/>
                <a:cs typeface="Meiryo UI" panose="020B0604030504040204" pitchFamily="50" charset="-128"/>
              </a:rPr>
              <a:t>TRA</a:t>
            </a:r>
            <a:r>
              <a:rPr kumimoji="1" lang="en-US" altLang="ja-JP" sz="2400" dirty="0" err="1">
                <a:ea typeface="Meiryo UI" panose="020B0604030504040204" pitchFamily="50" charset="-128"/>
                <a:cs typeface="Meiryo UI" panose="020B0604030504040204" pitchFamily="50" charset="-128"/>
              </a:rPr>
              <a:t>ining</a:t>
            </a:r>
            <a:r>
              <a:rPr kumimoji="1" lang="en-US" altLang="ja-JP" sz="2400" dirty="0">
                <a:ea typeface="Meiryo UI" panose="020B0604030504040204" pitchFamily="50" charset="-128"/>
                <a:cs typeface="Meiryo UI" panose="020B0604030504040204" pitchFamily="50" charset="-128"/>
              </a:rPr>
              <a:t> team”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ja-JP" sz="2400" dirty="0">
                <a:ea typeface="Meiryo UI" panose="020B0604030504040204" pitchFamily="50" charset="-128"/>
                <a:cs typeface="Meiryo UI" panose="020B0604030504040204" pitchFamily="50" charset="-128"/>
              </a:rPr>
              <a:t>Has educated </a:t>
            </a:r>
            <a:r>
              <a:rPr lang="en-US" altLang="ja-JP" sz="24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51 </a:t>
            </a:r>
            <a:r>
              <a:rPr lang="en-US" altLang="ja-JP" sz="2400" dirty="0">
                <a:ea typeface="Meiryo UI" panose="020B0604030504040204" pitchFamily="50" charset="-128"/>
                <a:cs typeface="Meiryo UI" panose="020B0604030504040204" pitchFamily="50" charset="-128"/>
              </a:rPr>
              <a:t>members in </a:t>
            </a:r>
            <a:r>
              <a:rPr lang="en-US" altLang="ja-JP" sz="24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1,246 </a:t>
            </a:r>
            <a:r>
              <a:rPr lang="en-US" altLang="ja-JP" sz="2400" dirty="0">
                <a:ea typeface="Meiryo UI" panose="020B0604030504040204" pitchFamily="50" charset="-128"/>
                <a:cs typeface="Meiryo UI" panose="020B0604030504040204" pitchFamily="50" charset="-128"/>
              </a:rPr>
              <a:t>staffs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ja-JP" sz="2400" dirty="0">
                <a:ea typeface="Meiryo UI" panose="020B0604030504040204" pitchFamily="50" charset="-128"/>
                <a:cs typeface="Meiryo UI" panose="020B0604030504040204" pitchFamily="50" charset="-128"/>
              </a:rPr>
              <a:t>Have attended WGITA meetings since </a:t>
            </a:r>
            <a:r>
              <a:rPr lang="en-US" altLang="ja-JP" sz="24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2006   </a:t>
            </a:r>
            <a:endParaRPr lang="en-US" altLang="ja-JP" sz="2400" dirty="0"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ja-JP" sz="2400" dirty="0"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2400" b="1" dirty="0">
                <a:ea typeface="Meiryo UI" panose="020B0604030504040204" pitchFamily="50" charset="-128"/>
                <a:cs typeface="Meiryo UI" panose="020B0604030504040204" pitchFamily="50" charset="-128"/>
              </a:rPr>
              <a:t>→　</a:t>
            </a:r>
            <a:r>
              <a:rPr kumimoji="1" lang="en-US" altLang="ja-JP" sz="2400" b="1" dirty="0">
                <a:ea typeface="Meiryo UI" panose="020B0604030504040204" pitchFamily="50" charset="-128"/>
                <a:cs typeface="Meiryo UI" panose="020B0604030504040204" pitchFamily="50" charset="-128"/>
              </a:rPr>
              <a:t>Remember ASTRA please </a:t>
            </a:r>
            <a:r>
              <a:rPr kumimoji="1" lang="en-US" altLang="ja-JP" sz="2400" b="1" dirty="0">
                <a:solidFill>
                  <a:srgbClr val="FF0000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!!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kumimoji="1" lang="en-US" altLang="ja-JP" sz="2400" dirty="0"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660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osaka\AppData\Local\Microsoft\Windows\Temporary Internet Files\Content.IE5\W0LW02LO\gahag-0079270533-1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455" y="2540843"/>
            <a:ext cx="5271546" cy="4317157"/>
          </a:xfrm>
          <a:prstGeom prst="rect">
            <a:avLst/>
          </a:prstGeom>
          <a:noFill/>
          <a:effectLst>
            <a:reflection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2B62-F8F4-AE43-8513-C06BD276B93A}" type="slidenum">
              <a:rPr lang="ja-JP" altLang="en-US" sz="1800" smtClean="0"/>
              <a:pPr/>
              <a:t>3</a:t>
            </a:fld>
            <a:endParaRPr lang="ja-JP" altLang="en-US" sz="1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157843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Today’s goal</a:t>
            </a:r>
            <a:endParaRPr kumimoji="1" lang="en-US" altLang="ja-JP" sz="48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1988840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Making </a:t>
            </a:r>
            <a:r>
              <a:rPr lang="en-US" altLang="ja-JP" sz="4000" b="1" dirty="0">
                <a:ea typeface="Meiryo UI" panose="020B0604030504040204" pitchFamily="50" charset="-128"/>
                <a:cs typeface="Meiryo UI" panose="020B0604030504040204" pitchFamily="50" charset="-128"/>
              </a:rPr>
              <a:t>discussions on SAI's mandate </a:t>
            </a:r>
            <a:endParaRPr lang="en-US" altLang="ja-JP" sz="4000" b="1" dirty="0" smtClean="0"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4000" b="1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for </a:t>
            </a:r>
            <a:r>
              <a:rPr lang="en-US" altLang="ja-JP" sz="4000" b="1" dirty="0">
                <a:ea typeface="Meiryo UI" panose="020B0604030504040204" pitchFamily="50" charset="-128"/>
                <a:cs typeface="Meiryo UI" panose="020B0604030504040204" pitchFamily="50" charset="-128"/>
              </a:rPr>
              <a:t>Information Security Audit </a:t>
            </a:r>
            <a:endParaRPr lang="en-US" altLang="ja-JP" sz="4000" b="1" dirty="0" smtClean="0"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4000" b="1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in </a:t>
            </a:r>
            <a:r>
              <a:rPr lang="en-US" altLang="ja-JP" sz="4000" b="1" dirty="0">
                <a:ea typeface="Meiryo UI" panose="020B0604030504040204" pitchFamily="50" charset="-128"/>
                <a:cs typeface="Meiryo UI" panose="020B0604030504040204" pitchFamily="50" charset="-128"/>
              </a:rPr>
              <a:t>the capacity of Effectiveness </a:t>
            </a:r>
            <a:r>
              <a:rPr lang="en-US" altLang="ja-JP" sz="4000" b="1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audit.</a:t>
            </a:r>
          </a:p>
        </p:txBody>
      </p:sp>
    </p:spTree>
    <p:extLst>
      <p:ext uri="{BB962C8B-B14F-4D97-AF65-F5344CB8AC3E}">
        <p14:creationId xmlns:p14="http://schemas.microsoft.com/office/powerpoint/2010/main" val="398958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783" y="4090888"/>
            <a:ext cx="3506591" cy="2629944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2B62-F8F4-AE43-8513-C06BD276B93A}" type="slidenum">
              <a:rPr lang="ja-JP" altLang="en-US" sz="1800" smtClean="0"/>
              <a:pPr/>
              <a:t>4</a:t>
            </a:fld>
            <a:endParaRPr lang="ja-JP" altLang="en-US" sz="1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841552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Contents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1916832"/>
            <a:ext cx="878497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ja-JP" sz="2800" dirty="0" smtClean="0"/>
              <a:t>1.   The scheme of Japanese Pension System</a:t>
            </a:r>
            <a:endParaRPr lang="en-US" altLang="ja-JP" sz="2800" dirty="0" smtClean="0"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514350" lvl="0" indent="-514350">
              <a:spcBef>
                <a:spcPts val="600"/>
              </a:spcBef>
              <a:spcAft>
                <a:spcPts val="600"/>
              </a:spcAft>
              <a:buAutoNum type="arabicPeriod" startAt="2"/>
            </a:pPr>
            <a:r>
              <a:rPr lang="en-US" altLang="ja-JP" sz="2800" dirty="0" smtClean="0"/>
              <a:t>Leaks </a:t>
            </a:r>
            <a:r>
              <a:rPr lang="en-US" altLang="ja-JP" sz="2800" dirty="0"/>
              <a:t>of </a:t>
            </a:r>
            <a:r>
              <a:rPr lang="en-US" altLang="ja-JP" sz="2800" dirty="0" smtClean="0"/>
              <a:t>individual </a:t>
            </a:r>
            <a:r>
              <a:rPr lang="en-US" altLang="ja-JP" sz="2800" dirty="0"/>
              <a:t>information from JPS in 2015 and factual backgrounds found by investigation </a:t>
            </a:r>
            <a:r>
              <a:rPr lang="en-US" altLang="ja-JP" sz="2800" dirty="0" smtClean="0"/>
              <a:t>committees</a:t>
            </a:r>
          </a:p>
          <a:p>
            <a:pPr marL="514350" lvl="0" indent="-514350">
              <a:spcBef>
                <a:spcPts val="600"/>
              </a:spcBef>
              <a:spcAft>
                <a:spcPts val="600"/>
              </a:spcAft>
              <a:buAutoNum type="arabicPeriod" startAt="2"/>
            </a:pPr>
            <a:r>
              <a:rPr lang="en-US" altLang="ja-JP" sz="2800" dirty="0" smtClean="0"/>
              <a:t>Audit </a:t>
            </a:r>
            <a:r>
              <a:rPr lang="en-US" altLang="ja-JP" sz="2800" dirty="0"/>
              <a:t>mandate of SAI Japan on information security as a part of effectiveness </a:t>
            </a:r>
            <a:r>
              <a:rPr lang="en-US" altLang="ja-JP" sz="2800" dirty="0" smtClean="0"/>
              <a:t>audit</a:t>
            </a:r>
            <a:endParaRPr lang="en-US" altLang="ja-JP" sz="2800" dirty="0">
              <a:ea typeface="Meiryo UI" panose="020B0604030504040204" pitchFamily="50" charset="-128"/>
            </a:endParaRPr>
          </a:p>
          <a:p>
            <a:pPr marL="514350" lvl="0" indent="-514350">
              <a:spcBef>
                <a:spcPts val="600"/>
              </a:spcBef>
              <a:spcAft>
                <a:spcPts val="600"/>
              </a:spcAft>
              <a:buAutoNum type="arabicPeriod" startAt="2"/>
            </a:pPr>
            <a:r>
              <a:rPr lang="en-US" altLang="ja-JP" sz="2800" dirty="0" smtClean="0"/>
              <a:t>Audit Results</a:t>
            </a:r>
          </a:p>
          <a:p>
            <a:pPr marL="514350" lvl="0" indent="-514350">
              <a:spcBef>
                <a:spcPts val="600"/>
              </a:spcBef>
              <a:spcAft>
                <a:spcPts val="600"/>
              </a:spcAft>
              <a:buAutoNum type="arabicPeriod" startAt="2"/>
            </a:pP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Conclusion</a:t>
            </a:r>
            <a:endParaRPr lang="en-US" altLang="ja-JP" sz="2800" dirty="0"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05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51520" y="1121318"/>
            <a:ext cx="8513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1. The scheme of Japanese </a:t>
            </a:r>
            <a:r>
              <a:rPr lang="en-US" altLang="ja-JP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</a:t>
            </a:r>
            <a:r>
              <a:rPr lang="en-US" altLang="ja-JP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ension System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091253" y="3214819"/>
            <a:ext cx="7585202" cy="1152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National Pension(Basic Pension)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711432" y="2205786"/>
            <a:ext cx="2908041" cy="1008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Employees’ Pension</a:t>
            </a: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Insurance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619716" y="2204864"/>
            <a:ext cx="1328547" cy="10083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Mutual Aid Pension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2711432" y="3214819"/>
            <a:ext cx="0" cy="1152128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1091253" y="4509120"/>
            <a:ext cx="162017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大かっこ 16"/>
          <p:cNvSpPr/>
          <p:nvPr/>
        </p:nvSpPr>
        <p:spPr>
          <a:xfrm>
            <a:off x="1187624" y="4533152"/>
            <a:ext cx="1523808" cy="1270267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87624" y="4798893"/>
            <a:ext cx="1521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Self-employed individuals 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55602" y="4795177"/>
            <a:ext cx="1301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Company employees 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53365" y="4802039"/>
            <a:ext cx="1294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Public </a:t>
            </a:r>
          </a:p>
          <a:p>
            <a:r>
              <a:rPr lang="en-US" altLang="ja-JP" dirty="0" smtClean="0"/>
              <a:t>employees 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012050" y="4536451"/>
            <a:ext cx="1600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Dependent spouses of those who are covered by </a:t>
            </a:r>
            <a:r>
              <a:rPr lang="en-US" altLang="ja-JP" sz="1600" dirty="0" smtClean="0"/>
              <a:t>employees’ pension etc.</a:t>
            </a:r>
            <a:endParaRPr kumimoji="1" lang="ja-JP" altLang="en-US" sz="1600" dirty="0"/>
          </a:p>
        </p:txBody>
      </p:sp>
      <p:sp>
        <p:nvSpPr>
          <p:cNvPr id="22" name="大かっこ 21"/>
          <p:cNvSpPr/>
          <p:nvPr/>
        </p:nvSpPr>
        <p:spPr>
          <a:xfrm>
            <a:off x="2807014" y="4533152"/>
            <a:ext cx="2725110" cy="1270267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大かっこ 22"/>
          <p:cNvSpPr/>
          <p:nvPr/>
        </p:nvSpPr>
        <p:spPr>
          <a:xfrm>
            <a:off x="5627705" y="4533152"/>
            <a:ext cx="1199317" cy="1270267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大かっこ 23"/>
          <p:cNvSpPr/>
          <p:nvPr/>
        </p:nvSpPr>
        <p:spPr>
          <a:xfrm>
            <a:off x="6914371" y="4536451"/>
            <a:ext cx="1762084" cy="1266969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2711432" y="4509120"/>
            <a:ext cx="423683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6948263" y="4509120"/>
            <a:ext cx="172819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右中かっこ 29"/>
          <p:cNvSpPr/>
          <p:nvPr/>
        </p:nvSpPr>
        <p:spPr>
          <a:xfrm rot="5400000">
            <a:off x="4662656" y="2151505"/>
            <a:ext cx="432048" cy="7595549"/>
          </a:xfrm>
          <a:prstGeom prst="rightBrace">
            <a:avLst>
              <a:gd name="adj1" fmla="val 8333"/>
              <a:gd name="adj2" fmla="val 5048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309748" y="6093296"/>
            <a:ext cx="3638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Insured individuals : </a:t>
            </a:r>
            <a:r>
              <a:rPr kumimoji="1" lang="en-US" altLang="ja-JP" dirty="0" smtClean="0"/>
              <a:t>67million people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035297" y="637203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Benefits : 500 billion USD/year </a:t>
            </a:r>
            <a:endParaRPr kumimoji="1" lang="ja-JP" altLang="en-US" dirty="0"/>
          </a:p>
        </p:txBody>
      </p:sp>
      <p:sp>
        <p:nvSpPr>
          <p:cNvPr id="33" name="左大かっこ 32"/>
          <p:cNvSpPr/>
          <p:nvPr/>
        </p:nvSpPr>
        <p:spPr>
          <a:xfrm>
            <a:off x="683568" y="3228207"/>
            <a:ext cx="144016" cy="1151634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左大かっこ 33"/>
          <p:cNvSpPr/>
          <p:nvPr/>
        </p:nvSpPr>
        <p:spPr>
          <a:xfrm>
            <a:off x="683568" y="2204864"/>
            <a:ext cx="144016" cy="93561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06543" y="2470196"/>
            <a:ext cx="128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Tier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06543" y="3598291"/>
            <a:ext cx="997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</a:t>
            </a:r>
            <a:r>
              <a:rPr kumimoji="1" lang="en-US" altLang="ja-JP" baseline="30000" dirty="0" smtClean="0"/>
              <a:t>st</a:t>
            </a:r>
            <a:r>
              <a:rPr kumimoji="1" lang="en-US" altLang="ja-JP" dirty="0" smtClean="0"/>
              <a:t>  </a:t>
            </a:r>
            <a:r>
              <a:rPr lang="en-US" altLang="ja-JP" dirty="0" smtClean="0"/>
              <a:t>Tier</a:t>
            </a:r>
            <a:endParaRPr kumimoji="1" lang="ja-JP" altLang="en-US" dirty="0"/>
          </a:p>
        </p:txBody>
      </p:sp>
      <p:cxnSp>
        <p:nvCxnSpPr>
          <p:cNvPr id="38" name="直線コネクタ 37"/>
          <p:cNvCxnSpPr/>
          <p:nvPr/>
        </p:nvCxnSpPr>
        <p:spPr>
          <a:xfrm>
            <a:off x="6948263" y="3213251"/>
            <a:ext cx="0" cy="1152128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ja-JP" sz="1800" dirty="0"/>
              <a:t>5</a:t>
            </a:r>
            <a:endParaRPr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395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A7832B62-F8F4-AE43-8513-C06BD276B93A}" type="slidenum">
              <a:rPr lang="ja-JP" altLang="en-US" sz="1800" smtClean="0"/>
              <a:pPr/>
              <a:t>6</a:t>
            </a:fld>
            <a:endParaRPr lang="ja-JP" altLang="en-US" sz="1800" dirty="0"/>
          </a:p>
        </p:txBody>
      </p:sp>
      <p:sp>
        <p:nvSpPr>
          <p:cNvPr id="3" name="角丸四角形 2"/>
          <p:cNvSpPr/>
          <p:nvPr/>
        </p:nvSpPr>
        <p:spPr>
          <a:xfrm>
            <a:off x="1979712" y="3259396"/>
            <a:ext cx="5328592" cy="10081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schemeClr val="tx1"/>
                </a:solidFill>
              </a:rPr>
              <a:t>J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apan Pension Service</a:t>
            </a:r>
          </a:p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Responsible for </a:t>
            </a:r>
            <a:r>
              <a:rPr lang="en-US" altLang="ja-JP" sz="2400" b="1" i="1" dirty="0" smtClean="0">
                <a:solidFill>
                  <a:schemeClr val="accent6">
                    <a:lumMod val="75000"/>
                  </a:schemeClr>
                </a:solidFill>
              </a:rPr>
              <a:t>operation</a:t>
            </a:r>
            <a:endParaRPr kumimoji="1" lang="ja-JP" altLang="en-US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683568" y="5157192"/>
            <a:ext cx="7848872" cy="1008112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>
                <a:solidFill>
                  <a:schemeClr val="tx1"/>
                </a:solidFill>
              </a:rPr>
              <a:t>MHLW(Minister of 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Health,Labour</a:t>
            </a:r>
            <a:r>
              <a:rPr lang="en-US" altLang="ja-JP" sz="2800" dirty="0" smtClean="0">
                <a:solidFill>
                  <a:schemeClr val="tx1"/>
                </a:solidFill>
              </a:rPr>
              <a:t> </a:t>
            </a:r>
            <a:r>
              <a:rPr lang="en-US" altLang="ja-JP" sz="2800" dirty="0">
                <a:solidFill>
                  <a:schemeClr val="tx1"/>
                </a:solidFill>
              </a:rPr>
              <a:t>and Welfare)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Financial and administrative responsibility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683568" y="1186336"/>
            <a:ext cx="7848872" cy="10081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schemeClr val="tx1"/>
                </a:solidFill>
              </a:rPr>
              <a:t>Insured </a:t>
            </a:r>
            <a:r>
              <a:rPr lang="en-US" altLang="ja-JP" sz="3200" dirty="0" err="1" smtClean="0">
                <a:solidFill>
                  <a:schemeClr val="tx1"/>
                </a:solidFill>
              </a:rPr>
              <a:t>individuals,beneficiaries,and</a:t>
            </a:r>
            <a:r>
              <a:rPr lang="en-US" altLang="ja-JP" sz="3200" dirty="0" smtClean="0">
                <a:solidFill>
                  <a:schemeClr val="tx1"/>
                </a:solidFill>
              </a:rPr>
              <a:t> employers</a:t>
            </a:r>
            <a:endParaRPr kumimoji="1" lang="en-US" altLang="ja-JP" sz="3200" dirty="0" smtClean="0">
              <a:solidFill>
                <a:schemeClr val="tx1"/>
              </a:solidFill>
            </a:endParaRPr>
          </a:p>
        </p:txBody>
      </p:sp>
      <p:sp>
        <p:nvSpPr>
          <p:cNvPr id="5" name="上矢印 4"/>
          <p:cNvSpPr/>
          <p:nvPr/>
        </p:nvSpPr>
        <p:spPr>
          <a:xfrm>
            <a:off x="4139952" y="4365104"/>
            <a:ext cx="1008112" cy="648072"/>
          </a:xfrm>
          <a:prstGeom prst="upArrow">
            <a:avLst>
              <a:gd name="adj1" fmla="val 50000"/>
              <a:gd name="adj2" fmla="val 47150"/>
            </a:avLst>
          </a:prstGeom>
          <a:solidFill>
            <a:srgbClr val="FFFFCC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95936" y="46438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</a:t>
            </a:r>
            <a:r>
              <a:rPr kumimoji="1" lang="en-US" altLang="ja-JP" dirty="0" smtClean="0"/>
              <a:t>upervision</a:t>
            </a:r>
            <a:endParaRPr kumimoji="1" lang="ja-JP" altLang="en-US" dirty="0"/>
          </a:p>
        </p:txBody>
      </p:sp>
      <p:sp>
        <p:nvSpPr>
          <p:cNvPr id="12" name="上矢印 11"/>
          <p:cNvSpPr/>
          <p:nvPr/>
        </p:nvSpPr>
        <p:spPr>
          <a:xfrm rot="10800000">
            <a:off x="4109062" y="2292044"/>
            <a:ext cx="1008112" cy="869756"/>
          </a:xfrm>
          <a:prstGeom prst="upArrow">
            <a:avLst>
              <a:gd name="adj1" fmla="val 50000"/>
              <a:gd name="adj2" fmla="val 47150"/>
            </a:avLst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84460" y="232973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Applications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63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2B62-F8F4-AE43-8513-C06BD276B93A}" type="slidenum">
              <a:rPr lang="ja-JP" altLang="en-US" sz="1800" smtClean="0"/>
              <a:pPr/>
              <a:t>7</a:t>
            </a:fld>
            <a:endParaRPr lang="ja-JP" altLang="en-US" sz="1800" dirty="0"/>
          </a:p>
        </p:txBody>
      </p:sp>
      <p:sp>
        <p:nvSpPr>
          <p:cNvPr id="3" name="正方形/長方形 2"/>
          <p:cNvSpPr/>
          <p:nvPr/>
        </p:nvSpPr>
        <p:spPr>
          <a:xfrm>
            <a:off x="218173" y="966252"/>
            <a:ext cx="87431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eiryo UI" panose="020B0604030504040204" pitchFamily="50" charset="-128"/>
                <a:cs typeface="Meiryo UI" panose="020B0604030504040204" pitchFamily="50" charset="-128"/>
              </a:rPr>
              <a:t>2. Leaks </a:t>
            </a:r>
            <a:r>
              <a:rPr lang="en-US" altLang="ja-JP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eiryo UI" panose="020B0604030504040204" pitchFamily="50" charset="-128"/>
                <a:cs typeface="Meiryo UI" panose="020B0604030504040204" pitchFamily="50" charset="-128"/>
              </a:rPr>
              <a:t>of </a:t>
            </a:r>
            <a:r>
              <a:rPr lang="en-US" altLang="ja-JP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eiryo UI" panose="020B0604030504040204" pitchFamily="50" charset="-128"/>
                <a:cs typeface="Meiryo UI" panose="020B0604030504040204" pitchFamily="50" charset="-128"/>
              </a:rPr>
              <a:t>individual </a:t>
            </a:r>
            <a:r>
              <a:rPr lang="en-US" altLang="ja-JP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eiryo UI" panose="020B0604030504040204" pitchFamily="50" charset="-128"/>
                <a:cs typeface="Meiryo UI" panose="020B0604030504040204" pitchFamily="50" charset="-128"/>
              </a:rPr>
              <a:t>information from  </a:t>
            </a:r>
            <a:r>
              <a:rPr lang="ja-JP" altLang="en-US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endParaRPr lang="en-US" altLang="ja-JP" sz="40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eiryo UI" panose="020B0604030504040204" pitchFamily="50" charset="-128"/>
                <a:cs typeface="Meiryo UI" panose="020B0604030504040204" pitchFamily="50" charset="-128"/>
              </a:rPr>
              <a:t>the </a:t>
            </a:r>
            <a:r>
              <a:rPr lang="en-US" altLang="ja-JP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eiryo UI" panose="020B0604030504040204" pitchFamily="50" charset="-128"/>
                <a:cs typeface="Meiryo UI" panose="020B0604030504040204" pitchFamily="50" charset="-128"/>
              </a:rPr>
              <a:t>Japan Pension Service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496" y="2880753"/>
            <a:ext cx="9108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800" dirty="0"/>
              <a:t>In May 2015, </a:t>
            </a:r>
            <a:r>
              <a:rPr lang="en-US" altLang="ja-JP" sz="2800" dirty="0" smtClean="0"/>
              <a:t>about 1,250,000 cases of individual information related </a:t>
            </a:r>
            <a:r>
              <a:rPr lang="en-US" altLang="ja-JP" sz="2800" dirty="0"/>
              <a:t>to the National Pension </a:t>
            </a:r>
            <a:r>
              <a:rPr lang="en-US" altLang="ja-JP" sz="2800" dirty="0" smtClean="0"/>
              <a:t>were </a:t>
            </a:r>
            <a:r>
              <a:rPr lang="en-US" altLang="ja-JP" sz="2800" dirty="0"/>
              <a:t>leaked by </a:t>
            </a:r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</a:rPr>
              <a:t>p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ersistent Targeted Attacks</a:t>
            </a:r>
            <a:endParaRPr lang="en-US" altLang="ja-JP" sz="2800" b="1" dirty="0">
              <a:solidFill>
                <a:srgbClr val="FF0000"/>
              </a:solidFill>
            </a:endParaRPr>
          </a:p>
          <a:p>
            <a:endParaRPr kumimoji="1" lang="ja-JP" altLang="en-US" sz="28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5292080" y="4317400"/>
            <a:ext cx="2851488" cy="1940593"/>
            <a:chOff x="118151" y="3224055"/>
            <a:chExt cx="2851488" cy="1633661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118151" y="3224055"/>
              <a:ext cx="2851488" cy="1633661"/>
              <a:chOff x="118151" y="3224055"/>
              <a:chExt cx="2851488" cy="1633661"/>
            </a:xfrm>
          </p:grpSpPr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3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8151" y="3648041"/>
                <a:ext cx="1209675" cy="1209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0" name="グループ化 9"/>
              <p:cNvGrpSpPr/>
              <p:nvPr/>
            </p:nvGrpSpPr>
            <p:grpSpPr>
              <a:xfrm>
                <a:off x="853478" y="3224055"/>
                <a:ext cx="2116161" cy="1347097"/>
                <a:chOff x="853478" y="2669873"/>
                <a:chExt cx="2116161" cy="1347097"/>
              </a:xfrm>
            </p:grpSpPr>
            <p:sp>
              <p:nvSpPr>
                <p:cNvPr id="12" name="爆発 2 11"/>
                <p:cNvSpPr/>
                <p:nvPr/>
              </p:nvSpPr>
              <p:spPr>
                <a:xfrm rot="193370">
                  <a:off x="853478" y="2669873"/>
                  <a:ext cx="1936973" cy="824583"/>
                </a:xfrm>
                <a:prstGeom prst="irregularSeal2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" name="正方形/長方形 12"/>
                <p:cNvSpPr/>
                <p:nvPr/>
              </p:nvSpPr>
              <p:spPr>
                <a:xfrm>
                  <a:off x="1122134" y="2833142"/>
                  <a:ext cx="1847505" cy="49228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 b="1" dirty="0" smtClean="0"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Malware</a:t>
                  </a:r>
                  <a:endParaRPr lang="ja-JP" altLang="en-US" sz="3200" b="1" dirty="0">
                    <a:latin typeface="Narkisim" panose="020E0502050101010101" pitchFamily="34" charset="-79"/>
                    <a:cs typeface="Narkisim" panose="020E0502050101010101" pitchFamily="34" charset="-79"/>
                  </a:endParaRPr>
                </a:p>
              </p:txBody>
            </p:sp>
            <p:grpSp>
              <p:nvGrpSpPr>
                <p:cNvPr id="14" name="グループ化 13"/>
                <p:cNvGrpSpPr/>
                <p:nvPr/>
              </p:nvGrpSpPr>
              <p:grpSpPr>
                <a:xfrm>
                  <a:off x="1182168" y="3411162"/>
                  <a:ext cx="1050585" cy="605808"/>
                  <a:chOff x="2411760" y="3861048"/>
                  <a:chExt cx="1368152" cy="864096"/>
                </a:xfrm>
              </p:grpSpPr>
              <p:sp>
                <p:nvSpPr>
                  <p:cNvPr id="15" name="正方形/長方形 14"/>
                  <p:cNvSpPr/>
                  <p:nvPr/>
                </p:nvSpPr>
                <p:spPr>
                  <a:xfrm>
                    <a:off x="2411760" y="3861048"/>
                    <a:ext cx="1368152" cy="86409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" name="二等辺三角形 15"/>
                  <p:cNvSpPr/>
                  <p:nvPr/>
                </p:nvSpPr>
                <p:spPr>
                  <a:xfrm rot="10800000">
                    <a:off x="2411760" y="3861048"/>
                    <a:ext cx="1368152" cy="504056"/>
                  </a:xfrm>
                  <a:prstGeom prst="triangle">
                    <a:avLst>
                      <a:gd name="adj" fmla="val 52310"/>
                    </a:avLst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pic>
            <p:nvPicPr>
              <p:cNvPr id="11" name="Picture 8" descr="d:\Users\BA3010\AppData\Local\Microsoft\Windows\Temporary Internet Files\Content.IE5\MXU8RR5Q\sgi01a201308041700[1]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667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395" y="3767436"/>
                <a:ext cx="236875" cy="2368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8" descr="d:\Users\BA3010\AppData\Local\Microsoft\Windows\Temporary Internet Files\Content.IE5\MXU8RR5Q\sgi01a201308041700[1].jpg"/>
            <p:cNvPicPr>
              <a:picLocks noChangeAspect="1" noChangeArrowheads="1"/>
            </p:cNvPicPr>
            <p:nvPr/>
          </p:nvPicPr>
          <p:blipFill>
            <a:blip r:embed="rId4" cstate="print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6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7415" y="3767436"/>
              <a:ext cx="236875" cy="236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093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703891" y="6404045"/>
            <a:ext cx="2133600" cy="365125"/>
          </a:xfrm>
        </p:spPr>
        <p:txBody>
          <a:bodyPr/>
          <a:lstStyle/>
          <a:p>
            <a:fld id="{A7832B62-F8F4-AE43-8513-C06BD276B93A}" type="slidenum">
              <a:rPr lang="ja-JP" altLang="en-US" sz="1800" smtClean="0"/>
              <a:pPr/>
              <a:t>8</a:t>
            </a:fld>
            <a:endParaRPr lang="ja-JP" altLang="en-US" sz="1800" dirty="0"/>
          </a:p>
        </p:txBody>
      </p:sp>
      <p:sp>
        <p:nvSpPr>
          <p:cNvPr id="3" name="雲形吹き出し 2"/>
          <p:cNvSpPr/>
          <p:nvPr/>
        </p:nvSpPr>
        <p:spPr>
          <a:xfrm>
            <a:off x="539552" y="1124744"/>
            <a:ext cx="8064896" cy="504056"/>
          </a:xfrm>
          <a:prstGeom prst="cloud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0000">
                <a:schemeClr val="accent1">
                  <a:lumMod val="45000"/>
                  <a:lumOff val="55000"/>
                </a:schemeClr>
              </a:gs>
              <a:gs pos="83000">
                <a:schemeClr val="accent5">
                  <a:lumMod val="40000"/>
                  <a:lumOff val="60000"/>
                </a:schemeClr>
              </a:gs>
              <a:gs pos="9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The internet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cxnSp>
        <p:nvCxnSpPr>
          <p:cNvPr id="6" name="カギ線コネクタ 5"/>
          <p:cNvCxnSpPr/>
          <p:nvPr/>
        </p:nvCxnSpPr>
        <p:spPr>
          <a:xfrm rot="16200000" flipH="1">
            <a:off x="3633207" y="1599382"/>
            <a:ext cx="871960" cy="861610"/>
          </a:xfrm>
          <a:prstGeom prst="bentConnector3">
            <a:avLst/>
          </a:prstGeom>
          <a:ln w="571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角丸四角形 6"/>
          <p:cNvSpPr/>
          <p:nvPr/>
        </p:nvSpPr>
        <p:spPr>
          <a:xfrm>
            <a:off x="539552" y="2348880"/>
            <a:ext cx="8147248" cy="144016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2558" y="2471282"/>
            <a:ext cx="237626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Social Security On-line </a:t>
            </a:r>
            <a:r>
              <a:rPr lang="en-US" altLang="ja-JP" dirty="0"/>
              <a:t>S</a:t>
            </a:r>
            <a:r>
              <a:rPr lang="en-US" altLang="ja-JP" dirty="0" smtClean="0"/>
              <a:t>ystem</a:t>
            </a:r>
          </a:p>
          <a:p>
            <a:r>
              <a:rPr lang="en-US" altLang="ja-JP" dirty="0" smtClean="0"/>
              <a:t>(67millions individual  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information) 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58362" y="2468795"/>
            <a:ext cx="237626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altLang="ja-JP" dirty="0" smtClean="0"/>
          </a:p>
          <a:p>
            <a:pPr algn="ctr"/>
            <a:r>
              <a:rPr lang="en-US" altLang="ja-JP" dirty="0" smtClean="0"/>
              <a:t>JPS LAN System</a:t>
            </a:r>
            <a:endParaRPr kumimoji="1" lang="en-US" altLang="ja-JP" dirty="0" smtClean="0"/>
          </a:p>
          <a:p>
            <a:r>
              <a:rPr lang="en-US" altLang="ja-JP" dirty="0" smtClean="0"/>
              <a:t>   (File sharing server)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84167" y="2471282"/>
            <a:ext cx="237626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altLang="ja-JP" dirty="0" smtClean="0"/>
          </a:p>
          <a:p>
            <a:pPr algn="ctr"/>
            <a:r>
              <a:rPr lang="en-US" altLang="ja-JP" dirty="0" smtClean="0"/>
              <a:t>Customer’s Web Portal</a:t>
            </a:r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cxnSp>
        <p:nvCxnSpPr>
          <p:cNvPr id="12" name="直線矢印コネクタ 11"/>
          <p:cNvCxnSpPr>
            <a:endCxn id="10" idx="0"/>
          </p:cNvCxnSpPr>
          <p:nvPr/>
        </p:nvCxnSpPr>
        <p:spPr>
          <a:xfrm>
            <a:off x="7272299" y="1580640"/>
            <a:ext cx="0" cy="890642"/>
          </a:xfrm>
          <a:prstGeom prst="straightConnector1">
            <a:avLst/>
          </a:prstGeom>
          <a:ln w="571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5292080" y="3669124"/>
            <a:ext cx="0" cy="62397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H="1" flipV="1">
            <a:off x="3208821" y="4290274"/>
            <a:ext cx="4411179" cy="282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角丸四角形 20"/>
          <p:cNvSpPr/>
          <p:nvPr/>
        </p:nvSpPr>
        <p:spPr>
          <a:xfrm>
            <a:off x="539552" y="4782903"/>
            <a:ext cx="3816424" cy="17281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4716016" y="4782903"/>
            <a:ext cx="4021933" cy="17281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laptop"/>
          <p:cNvSpPr>
            <a:spLocks noEditPoints="1" noChangeArrowheads="1"/>
          </p:cNvSpPr>
          <p:nvPr/>
        </p:nvSpPr>
        <p:spPr bwMode="auto">
          <a:xfrm>
            <a:off x="1074888" y="5229199"/>
            <a:ext cx="894057" cy="666973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24" name="laptop"/>
          <p:cNvSpPr>
            <a:spLocks noEditPoints="1" noChangeArrowheads="1"/>
          </p:cNvSpPr>
          <p:nvPr/>
        </p:nvSpPr>
        <p:spPr bwMode="auto">
          <a:xfrm>
            <a:off x="2761793" y="5229200"/>
            <a:ext cx="894057" cy="666973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25" name="laptop"/>
          <p:cNvSpPr>
            <a:spLocks noEditPoints="1" noChangeArrowheads="1"/>
          </p:cNvSpPr>
          <p:nvPr/>
        </p:nvSpPr>
        <p:spPr bwMode="auto">
          <a:xfrm>
            <a:off x="5339786" y="5235123"/>
            <a:ext cx="894057" cy="666973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26" name="laptop"/>
          <p:cNvSpPr>
            <a:spLocks noEditPoints="1" noChangeArrowheads="1"/>
          </p:cNvSpPr>
          <p:nvPr/>
        </p:nvSpPr>
        <p:spPr bwMode="auto">
          <a:xfrm>
            <a:off x="7172971" y="5236140"/>
            <a:ext cx="894057" cy="666973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451391" y="478290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JPS headquarters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8739" y="5981831"/>
            <a:ext cx="216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On-line </a:t>
            </a:r>
            <a:r>
              <a:rPr lang="en-US" altLang="ja-JP" dirty="0"/>
              <a:t>Terminal PC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585650" y="5973136"/>
            <a:ext cx="180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LAN Terminal PC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endCxn id="24" idx="4"/>
          </p:cNvCxnSpPr>
          <p:nvPr/>
        </p:nvCxnSpPr>
        <p:spPr>
          <a:xfrm>
            <a:off x="3208821" y="4290274"/>
            <a:ext cx="0" cy="93892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7619999" y="4274886"/>
            <a:ext cx="0" cy="93892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5937128" y="479433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Pension office</a:t>
            </a:r>
            <a:endParaRPr kumimoji="1" lang="ja-JP" altLang="en-US" dirty="0"/>
          </a:p>
        </p:txBody>
      </p:sp>
      <p:cxnSp>
        <p:nvCxnSpPr>
          <p:cNvPr id="42" name="直線コネクタ 41"/>
          <p:cNvCxnSpPr/>
          <p:nvPr/>
        </p:nvCxnSpPr>
        <p:spPr>
          <a:xfrm flipH="1" flipV="1">
            <a:off x="1479026" y="4069370"/>
            <a:ext cx="22584" cy="11444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H="1" flipV="1">
            <a:off x="5764229" y="4019308"/>
            <a:ext cx="22584" cy="12327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flipH="1">
            <a:off x="1479026" y="4039718"/>
            <a:ext cx="4307787" cy="296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H="1" flipV="1">
            <a:off x="2170904" y="3690002"/>
            <a:ext cx="2857" cy="3793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線コネクタ 54"/>
          <p:cNvCxnSpPr>
            <a:endCxn id="9" idx="2"/>
          </p:cNvCxnSpPr>
          <p:nvPr/>
        </p:nvCxnSpPr>
        <p:spPr>
          <a:xfrm flipV="1">
            <a:off x="4644008" y="3669124"/>
            <a:ext cx="2486" cy="3705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395536" y="6511095"/>
            <a:ext cx="755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(Note) </a:t>
            </a:r>
            <a:r>
              <a:rPr lang="en-US" altLang="ja-JP" dirty="0"/>
              <a:t>The thick lines indicate that the network is connected to the </a:t>
            </a:r>
            <a:r>
              <a:rPr lang="en-US" altLang="ja-JP" dirty="0" smtClean="0"/>
              <a:t>internet.</a:t>
            </a:r>
            <a:endParaRPr kumimoji="1" lang="ja-JP" altLang="en-US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15290" y="201763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Pension information system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809239" y="5973136"/>
            <a:ext cx="216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On-line </a:t>
            </a:r>
            <a:r>
              <a:rPr lang="en-US" altLang="ja-JP" dirty="0"/>
              <a:t>Terminal PC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880648" y="5989363"/>
            <a:ext cx="180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LAN Terminal PC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20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86303" y="6492875"/>
            <a:ext cx="2133600" cy="365125"/>
          </a:xfrm>
        </p:spPr>
        <p:txBody>
          <a:bodyPr/>
          <a:lstStyle/>
          <a:p>
            <a:fld id="{A7832B62-F8F4-AE43-8513-C06BD276B93A}" type="slidenum">
              <a:rPr lang="ja-JP" altLang="en-US" sz="1800" smtClean="0"/>
              <a:pPr/>
              <a:t>9</a:t>
            </a:fld>
            <a:endParaRPr lang="ja-JP" altLang="en-US" sz="1800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828606"/>
              </p:ext>
            </p:extLst>
          </p:nvPr>
        </p:nvGraphicFramePr>
        <p:xfrm>
          <a:off x="647830" y="1845402"/>
          <a:ext cx="7920882" cy="4647473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2260665">
                  <a:extLst>
                    <a:ext uri="{9D8B030D-6E8A-4147-A177-3AD203B41FA5}">
                      <a16:colId xmlns:a16="http://schemas.microsoft.com/office/drawing/2014/main" val="2945973302"/>
                    </a:ext>
                  </a:extLst>
                </a:gridCol>
                <a:gridCol w="5660217">
                  <a:extLst>
                    <a:ext uri="{9D8B030D-6E8A-4147-A177-3AD203B41FA5}">
                      <a16:colId xmlns:a16="http://schemas.microsoft.com/office/drawing/2014/main" val="2961350380"/>
                    </a:ext>
                  </a:extLst>
                </a:gridCol>
              </a:tblGrid>
              <a:tr h="91271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+mj-lt"/>
                        </a:rPr>
                        <a:t>Investigation</a:t>
                      </a:r>
                      <a:r>
                        <a:rPr kumimoji="1" lang="en-US" altLang="ja-JP" sz="1800" baseline="0" dirty="0" smtClean="0">
                          <a:latin typeface="+mj-lt"/>
                        </a:rPr>
                        <a:t> committees</a:t>
                      </a:r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0000"/>
                            <a:lumOff val="60000"/>
                          </a:schemeClr>
                        </a:gs>
                        <a:gs pos="94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latin typeface="+mj-lt"/>
                        </a:rPr>
                        <a:t>Descriptions</a:t>
                      </a:r>
                      <a:endParaRPr kumimoji="1" lang="ja-JP" altLang="en-US" sz="1800" dirty="0" smtClean="0">
                        <a:latin typeface="+mj-lt"/>
                      </a:endParaRPr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0000"/>
                            <a:lumOff val="60000"/>
                          </a:schemeClr>
                        </a:gs>
                        <a:gs pos="94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29274201"/>
                  </a:ext>
                </a:extLst>
              </a:tr>
              <a:tr h="11035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</a:rPr>
                        <a:t>National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</a:rPr>
                        <a:t> Cyber Security Center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Absence of CSIRT (Computer Security Incident Response Team)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Necessary</a:t>
                      </a:r>
                      <a:r>
                        <a:rPr kumimoji="1" lang="en-US" altLang="ja-JP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measures to prevent recurrence</a:t>
                      </a:r>
                      <a:endParaRPr kumimoji="1" lang="ja-JP" altLang="ja-JP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8221760"/>
                  </a:ext>
                </a:extLst>
              </a:tr>
              <a:tr h="14142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dirty="0" err="1" smtClean="0">
                          <a:solidFill>
                            <a:schemeClr val="tx1"/>
                          </a:solidFill>
                        </a:rPr>
                        <a:t>JPS’internal</a:t>
                      </a: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</a:rPr>
                        <a:t> investigation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</a:rPr>
                        <a:t> committee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Absence of practical countermeasures against cyber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attacks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1" lang="ja-JP" alt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Chief Information Officer failed to give concrete 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instructions to respond to the incident.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Poor data protection</a:t>
                      </a:r>
                      <a:endParaRPr kumimoji="1" lang="ja-JP" altLang="en-US" sz="1800" dirty="0" smtClean="0"/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463090"/>
                  </a:ext>
                </a:extLst>
              </a:tr>
              <a:tr h="11472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dirty="0" smtClean="0">
                          <a:solidFill>
                            <a:schemeClr val="tx1"/>
                          </a:solidFill>
                        </a:rPr>
                        <a:t>Independent Committee</a:t>
                      </a:r>
                      <a:r>
                        <a:rPr kumimoji="1" lang="en-US" altLang="ja-JP" sz="1800" b="0" i="0" baseline="0" dirty="0" smtClean="0">
                          <a:solidFill>
                            <a:schemeClr val="tx1"/>
                          </a:solidFill>
                        </a:rPr>
                        <a:t> commissioned by the MHLW</a:t>
                      </a:r>
                      <a:endParaRPr kumimoji="1" lang="ja-JP" altLang="en-US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Poor coordination between JPS and the MHLW</a:t>
                      </a:r>
                    </a:p>
                    <a:p>
                      <a:pPr algn="l"/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Ineffective oversight on JPS's LAN System by the MHLW</a:t>
                      </a:r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665834"/>
                  </a:ext>
                </a:extLst>
              </a:tr>
            </a:tbl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90023" y="1003223"/>
            <a:ext cx="90364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/>
              <a:t> </a:t>
            </a:r>
            <a:r>
              <a:rPr lang="en-US" altLang="ja-JP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 reports </a:t>
            </a:r>
            <a:r>
              <a:rPr lang="en-US" altLang="ja-JP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published </a:t>
            </a:r>
            <a:r>
              <a:rPr lang="en-US" altLang="ja-JP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 to SAI Japan's audit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9136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9251</TotalTime>
  <Words>886</Words>
  <Application>Microsoft Office PowerPoint</Application>
  <PresentationFormat>画面に合わせる (4:3)</PresentationFormat>
  <Paragraphs>178</Paragraphs>
  <Slides>18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31" baseType="lpstr">
      <vt:lpstr>Meiryo UI</vt:lpstr>
      <vt:lpstr>ＭＳ Ｐゴシック</vt:lpstr>
      <vt:lpstr>ＭＳ ゴシック</vt:lpstr>
      <vt:lpstr>ＭＳ 明朝</vt:lpstr>
      <vt:lpstr>Narkisim</vt:lpstr>
      <vt:lpstr>游ゴシック</vt:lpstr>
      <vt:lpstr>Arial</vt:lpstr>
      <vt:lpstr>Calibri</vt:lpstr>
      <vt:lpstr>Courier New</vt:lpstr>
      <vt:lpstr>Lucida Calligraphy</vt:lpstr>
      <vt:lpstr>Times New Roman</vt:lpstr>
      <vt:lpstr>Wingdings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locadmin</dc:creator>
  <cp:lastModifiedBy>会計検査院</cp:lastModifiedBy>
  <cp:revision>572</cp:revision>
  <cp:lastPrinted>2019-03-07T07:58:01Z</cp:lastPrinted>
  <dcterms:created xsi:type="dcterms:W3CDTF">2014-04-14T04:54:00Z</dcterms:created>
  <dcterms:modified xsi:type="dcterms:W3CDTF">2019-03-07T09:26:01Z</dcterms:modified>
</cp:coreProperties>
</file>